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9" r:id="rId5"/>
    <p:sldMasterId id="214748368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y="5143500" cx="9144000"/>
  <p:notesSz cx="9144000" cy="5143500"/>
  <p:embeddedFontLst>
    <p:embeddedFont>
      <p:font typeface="Quattrocento Sans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55" roundtripDataSignature="AMtx7mh8Vc+Ozf1v5Kd7KEN56Mei7BPZ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QuattrocentoSans-regular.fntdata"/><Relationship Id="rId50" Type="http://schemas.openxmlformats.org/officeDocument/2006/relationships/slide" Target="slides/slide43.xml"/><Relationship Id="rId53" Type="http://schemas.openxmlformats.org/officeDocument/2006/relationships/font" Target="fonts/QuattrocentoSans-italic.fntdata"/><Relationship Id="rId52" Type="http://schemas.openxmlformats.org/officeDocument/2006/relationships/font" Target="fonts/QuattrocentoSans-bold.fntdata"/><Relationship Id="rId11" Type="http://schemas.openxmlformats.org/officeDocument/2006/relationships/slide" Target="slides/slide4.xml"/><Relationship Id="rId55" Type="http://customschemas.google.com/relationships/presentationmetadata" Target="metadata"/><Relationship Id="rId10" Type="http://schemas.openxmlformats.org/officeDocument/2006/relationships/slide" Target="slides/slide3.xml"/><Relationship Id="rId54" Type="http://schemas.openxmlformats.org/officeDocument/2006/relationships/font" Target="fonts/QuattrocentoSans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1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0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0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1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9" name="Google Shape;569;p11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11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2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2" name="Google Shape;582;p12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22nd of March, 7th of June and 4th of Oktober </a:t>
            </a:r>
            <a:endParaRPr/>
          </a:p>
        </p:txBody>
      </p:sp>
      <p:sp>
        <p:nvSpPr>
          <p:cNvPr id="583" name="Google Shape;583;p12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3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8" name="Google Shape;608;p13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13:notes"/>
          <p:cNvSpPr txBox="1"/>
          <p:nvPr>
            <p:ph idx="11" type="ftr"/>
          </p:nvPr>
        </p:nvSpPr>
        <p:spPr>
          <a:xfrm>
            <a:off x="0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Fußzeile</a:t>
            </a:r>
            <a:endParaRPr/>
          </a:p>
        </p:txBody>
      </p:sp>
      <p:sp>
        <p:nvSpPr>
          <p:cNvPr id="610" name="Google Shape;610;p13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4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14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5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15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6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16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7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17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8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18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9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3" name="Google Shape;693;p19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Fragen in Projekt teilweise dieselben wie in Diagnostic. Antworten werden übernommen</a:t>
            </a:r>
            <a:endParaRPr/>
          </a:p>
        </p:txBody>
      </p:sp>
      <p:sp>
        <p:nvSpPr>
          <p:cNvPr id="694" name="Google Shape;694;p19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p2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20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1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21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2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22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3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23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4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0" name="Google Shape;770;p24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Fragen in Projekt teilweise dieselben wie in Diagnostic. Antworten werden übernommen</a:t>
            </a:r>
            <a:endParaRPr/>
          </a:p>
        </p:txBody>
      </p:sp>
      <p:sp>
        <p:nvSpPr>
          <p:cNvPr id="771" name="Google Shape;771;p24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5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6" name="Google Shape;796;p25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Fragen in Projekt teilweise dieselben wie in Diagnostic. Antworten werden übernommen</a:t>
            </a:r>
            <a:endParaRPr/>
          </a:p>
        </p:txBody>
      </p:sp>
      <p:sp>
        <p:nvSpPr>
          <p:cNvPr id="797" name="Google Shape;797;p25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6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26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7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8" name="Google Shape;828;p27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27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8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7" name="Google Shape;837;p28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slide - Pictures! Put yourself in the limelight. Company name and logo, slogan, mission statement. Company Snapshot - Traction, who are we and where are we now, TRL level, budget need. Mini elevator pitch. Customer problem or Opportunity - Who is the customer and what problem(s) do we solve? value proposition. Solution – product/service - What do we do and how? Innovation? Advantages over existing solutions? What risks? Team - Competence &amp; track record Target Market - Market Size/Growth, Customer Segmentation, Home Market (Beachhead) Competition - Who are the competitors and why/how are we better? Business Model / Financial forecast - How will we make money and how fast? Income streams, value chain 3-5 years Roadmap: implementation &amp; milestones - commercialization + product development, required financing Your ASK &amp; why invest in us now - type &amp; amount of investment &amp; use of funds  Schedule a pitch deck webinar. However, there is no date yet</a:t>
            </a:r>
            <a:endParaRPr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28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29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6" name="Google Shape;846;p29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29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30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9" name="Google Shape;859;p30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🡪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Wenn mehr Personen im Video vorkommen, sind die Gutachter angehalten auf das Kernteam zu fokussieren</a:t>
            </a:r>
            <a:endParaRPr/>
          </a:p>
          <a:p>
            <a:pPr indent="-171450" lvl="1" marL="6286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🡪"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Inhalt ist maßgeblich und nicht die Qualität und Sprache </a:t>
            </a:r>
            <a:endParaRPr/>
          </a:p>
        </p:txBody>
      </p:sp>
      <p:sp>
        <p:nvSpPr>
          <p:cNvPr id="860" name="Google Shape;860;p30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1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8" name="Google Shape;868;p31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passionate! Speak in short, simple sentences Avoid technical jargon - use colloquial language Try using the Q&amp;A style: Face the interviewer when answering, NOT the camera. Use gestures to appear more alive - video reduces the impact, you must feel like you're exaggerating Try standing up to have more energy instead of sitting down. Don't write a script - video yourself to practice! Consider a team video instead of taking individual shots.</a:t>
            </a:r>
            <a:endParaRPr/>
          </a:p>
        </p:txBody>
      </p:sp>
      <p:sp>
        <p:nvSpPr>
          <p:cNvPr id="869" name="Google Shape;869;p31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2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7" name="Google Shape;877;p32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32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3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6" name="Google Shape;886;p33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Fragen in Projekt teilweise dieselben wie in Diagnostic. Antworten werden übernommen</a:t>
            </a:r>
            <a:endParaRPr/>
          </a:p>
        </p:txBody>
      </p:sp>
      <p:sp>
        <p:nvSpPr>
          <p:cNvPr id="887" name="Google Shape;887;p33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4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34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35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35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36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36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37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8" name="Google Shape;938;p37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37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38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38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9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39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4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0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40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41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41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42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2" name="Google Shape;1002;p42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003" name="Google Shape;1003;p42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43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43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5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br>
              <a:rPr lang="de-DE"/>
            </a:br>
            <a:br>
              <a:rPr lang="de-DE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5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6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6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7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7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8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de-DE"/>
            </a:br>
            <a:endParaRPr/>
          </a:p>
        </p:txBody>
      </p:sp>
      <p:sp>
        <p:nvSpPr>
          <p:cNvPr id="543" name="Google Shape;543;p8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:notes"/>
          <p:cNvSpPr/>
          <p:nvPr>
            <p:ph idx="2" type="sldImg"/>
          </p:nvPr>
        </p:nvSpPr>
        <p:spPr>
          <a:xfrm>
            <a:off x="3028950" y="642938"/>
            <a:ext cx="3086100" cy="1736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9:notes"/>
          <p:cNvSpPr txBox="1"/>
          <p:nvPr>
            <p:ph idx="1" type="body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maturation and validation of your novel technology from the lab to the relevant application environments (by making use of prototyping, formulation, models, user testing or other validation tests)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 sz="1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explorations and development of a sustainable business case and business model towards commercialisation.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552" name="Google Shape;552;p9:notes"/>
          <p:cNvSpPr txBox="1"/>
          <p:nvPr>
            <p:ph idx="12" type="sldNum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1.png"/><Relationship Id="rId3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5.png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1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5"/>
          <p:cNvPicPr preferRelativeResize="0"/>
          <p:nvPr/>
        </p:nvPicPr>
        <p:blipFill rotWithShape="1">
          <a:blip r:embed="rId2">
            <a:alphaModFix/>
          </a:blip>
          <a:srcRect b="0" l="0" r="0" t="15809"/>
          <a:stretch/>
        </p:blipFill>
        <p:spPr>
          <a:xfrm>
            <a:off x="0" y="0"/>
            <a:ext cx="9154718" cy="4771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45"/>
          <p:cNvGrpSpPr/>
          <p:nvPr/>
        </p:nvGrpSpPr>
        <p:grpSpPr>
          <a:xfrm>
            <a:off x="4218250" y="4771402"/>
            <a:ext cx="806678" cy="414537"/>
            <a:chOff x="6512049" y="4897884"/>
            <a:chExt cx="887562" cy="552716"/>
          </a:xfrm>
        </p:grpSpPr>
        <p:sp>
          <p:nvSpPr>
            <p:cNvPr id="17" name="Google Shape;17;p45"/>
            <p:cNvSpPr/>
            <p:nvPr/>
          </p:nvSpPr>
          <p:spPr>
            <a:xfrm>
              <a:off x="6563153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45"/>
            <p:cNvSpPr txBox="1"/>
            <p:nvPr/>
          </p:nvSpPr>
          <p:spPr>
            <a:xfrm>
              <a:off x="6512049" y="4897884"/>
              <a:ext cx="887562" cy="552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de-DE" sz="698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 AND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de-DE" sz="698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INNOVATION</a:t>
              </a:r>
              <a:endParaRPr b="1" i="1" sz="69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45"/>
          <p:cNvSpPr txBox="1"/>
          <p:nvPr/>
        </p:nvSpPr>
        <p:spPr>
          <a:xfrm>
            <a:off x="6151350" y="2267477"/>
            <a:ext cx="2441807" cy="171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5"/>
              <a:buFont typeface="Arial"/>
              <a:buNone/>
            </a:pPr>
            <a:r>
              <a:rPr b="1" i="0" lang="de-DE" sz="1425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EU</a:t>
            </a:r>
            <a:endParaRPr b="1" i="0" sz="1425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Google Shape;20;p45"/>
          <p:cNvCxnSpPr/>
          <p:nvPr/>
        </p:nvCxnSpPr>
        <p:spPr>
          <a:xfrm>
            <a:off x="6296092" y="3474155"/>
            <a:ext cx="2160000" cy="0"/>
          </a:xfrm>
          <a:prstGeom prst="straightConnector1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" name="Google Shape;21;p45"/>
          <p:cNvCxnSpPr/>
          <p:nvPr/>
        </p:nvCxnSpPr>
        <p:spPr>
          <a:xfrm>
            <a:off x="6296092" y="2165111"/>
            <a:ext cx="2160000" cy="0"/>
          </a:xfrm>
          <a:prstGeom prst="straightConnector1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" name="Google Shape;2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7671" y="3191415"/>
            <a:ext cx="750973" cy="99666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5"/>
          <p:cNvSpPr txBox="1"/>
          <p:nvPr/>
        </p:nvSpPr>
        <p:spPr>
          <a:xfrm>
            <a:off x="6121031" y="2295545"/>
            <a:ext cx="2441807" cy="584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5"/>
              <a:buFont typeface="Arial"/>
              <a:buNone/>
            </a:pPr>
            <a:br>
              <a:rPr b="1" i="0" lang="de-DE" sz="1425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de-DE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RESEARCH &amp; </a:t>
            </a:r>
            <a:endParaRPr/>
          </a:p>
        </p:txBody>
      </p:sp>
      <p:sp>
        <p:nvSpPr>
          <p:cNvPr id="24" name="Google Shape;24;p45"/>
          <p:cNvSpPr txBox="1"/>
          <p:nvPr/>
        </p:nvSpPr>
        <p:spPr>
          <a:xfrm>
            <a:off x="6151350" y="2833979"/>
            <a:ext cx="2441807" cy="584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1" i="0" lang="de-DE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INNOVATION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5"/>
              <a:buFont typeface="Arial"/>
              <a:buNone/>
            </a:pPr>
            <a:r>
              <a:rPr b="1" i="0" lang="de-DE" sz="1425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PROGRAMME 2021 – 27</a:t>
            </a:r>
            <a:endParaRPr b="1" i="0" sz="1425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hapter Slide (2)">
  <p:cSld name="5_Chapter Slide (2)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389" y="4534399"/>
            <a:ext cx="1287150" cy="33791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7"/>
          <p:cNvSpPr txBox="1"/>
          <p:nvPr>
            <p:ph type="ctrTitle"/>
          </p:nvPr>
        </p:nvSpPr>
        <p:spPr>
          <a:xfrm>
            <a:off x="807760" y="1389046"/>
            <a:ext cx="7617223" cy="131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7"/>
          <p:cNvSpPr txBox="1"/>
          <p:nvPr>
            <p:ph idx="1" type="subTitle"/>
          </p:nvPr>
        </p:nvSpPr>
        <p:spPr>
          <a:xfrm>
            <a:off x="807759" y="960728"/>
            <a:ext cx="7617223" cy="366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71" name="Google Shape;71;p67"/>
          <p:cNvCxnSpPr/>
          <p:nvPr/>
        </p:nvCxnSpPr>
        <p:spPr>
          <a:xfrm>
            <a:off x="807760" y="841773"/>
            <a:ext cx="6143230" cy="20848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hapter Slide (2)">
  <p:cSld name="6_Chapter Slide (2)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9" y="0"/>
            <a:ext cx="914222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389" y="4534399"/>
            <a:ext cx="1287150" cy="33791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68"/>
          <p:cNvSpPr txBox="1"/>
          <p:nvPr>
            <p:ph type="ctrTitle"/>
          </p:nvPr>
        </p:nvSpPr>
        <p:spPr>
          <a:xfrm>
            <a:off x="807760" y="1389046"/>
            <a:ext cx="7617223" cy="131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8"/>
          <p:cNvSpPr txBox="1"/>
          <p:nvPr>
            <p:ph idx="1" type="subTitle"/>
          </p:nvPr>
        </p:nvSpPr>
        <p:spPr>
          <a:xfrm>
            <a:off x="807759" y="960728"/>
            <a:ext cx="7617223" cy="366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77" name="Google Shape;77;p68"/>
          <p:cNvCxnSpPr/>
          <p:nvPr/>
        </p:nvCxnSpPr>
        <p:spPr>
          <a:xfrm>
            <a:off x="807760" y="841773"/>
            <a:ext cx="5248203" cy="1781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69"/>
          <p:cNvSpPr/>
          <p:nvPr/>
        </p:nvSpPr>
        <p:spPr>
          <a:xfrm>
            <a:off x="803513" y="785583"/>
            <a:ext cx="7573572" cy="3477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69"/>
          <p:cNvCxnSpPr/>
          <p:nvPr/>
        </p:nvCxnSpPr>
        <p:spPr>
          <a:xfrm>
            <a:off x="1646110" y="3623532"/>
            <a:ext cx="673097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69"/>
          <p:cNvSpPr txBox="1"/>
          <p:nvPr>
            <p:ph type="ctrTitle"/>
          </p:nvPr>
        </p:nvSpPr>
        <p:spPr>
          <a:xfrm>
            <a:off x="803513" y="1124734"/>
            <a:ext cx="7548918" cy="2149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b="0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9"/>
          <p:cNvSpPr txBox="1"/>
          <p:nvPr>
            <p:ph idx="1" type="subTitle"/>
          </p:nvPr>
        </p:nvSpPr>
        <p:spPr>
          <a:xfrm>
            <a:off x="803512" y="3483911"/>
            <a:ext cx="7573769" cy="22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1" i="0" sz="135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84" name="Google Shape;84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0786" y="4533943"/>
            <a:ext cx="1288884" cy="3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69"/>
          <p:cNvSpPr txBox="1"/>
          <p:nvPr>
            <p:ph idx="2" type="body"/>
          </p:nvPr>
        </p:nvSpPr>
        <p:spPr>
          <a:xfrm>
            <a:off x="803513" y="3709238"/>
            <a:ext cx="7573572" cy="21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i="1" sz="135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86" name="Google Shape;86;p69"/>
          <p:cNvGrpSpPr/>
          <p:nvPr/>
        </p:nvGrpSpPr>
        <p:grpSpPr>
          <a:xfrm>
            <a:off x="1387280" y="457154"/>
            <a:ext cx="685800" cy="685800"/>
            <a:chOff x="1849706" y="609539"/>
            <a:chExt cx="914400" cy="914400"/>
          </a:xfrm>
        </p:grpSpPr>
        <p:sp>
          <p:nvSpPr>
            <p:cNvPr id="87" name="Google Shape;87;p69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8" name="Google Shape;88;p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" name="Google Shape;89;p69"/>
          <p:cNvGrpSpPr/>
          <p:nvPr/>
        </p:nvGrpSpPr>
        <p:grpSpPr>
          <a:xfrm rot="10800000">
            <a:off x="7137418" y="3916851"/>
            <a:ext cx="685800" cy="685800"/>
            <a:chOff x="1849706" y="609539"/>
            <a:chExt cx="914400" cy="914400"/>
          </a:xfrm>
        </p:grpSpPr>
        <p:sp>
          <p:nvSpPr>
            <p:cNvPr id="90" name="Google Shape;90;p69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1" name="Google Shape;91;p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" name="Google Shape;92;p69"/>
          <p:cNvPicPr preferRelativeResize="0"/>
          <p:nvPr/>
        </p:nvPicPr>
        <p:blipFill rotWithShape="1">
          <a:blip r:embed="rId4">
            <a:alphaModFix/>
          </a:blip>
          <a:srcRect b="6243" l="29644" r="30725" t="6053"/>
          <a:stretch/>
        </p:blipFill>
        <p:spPr>
          <a:xfrm>
            <a:off x="322118" y="3345873"/>
            <a:ext cx="924791" cy="1620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0"/>
          <p:cNvSpPr/>
          <p:nvPr/>
        </p:nvSpPr>
        <p:spPr>
          <a:xfrm>
            <a:off x="803513" y="785583"/>
            <a:ext cx="7573572" cy="3477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70"/>
          <p:cNvCxnSpPr/>
          <p:nvPr/>
        </p:nvCxnSpPr>
        <p:spPr>
          <a:xfrm>
            <a:off x="1646110" y="3623532"/>
            <a:ext cx="673097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" name="Google Shape;97;p70"/>
          <p:cNvSpPr txBox="1"/>
          <p:nvPr>
            <p:ph type="ctrTitle"/>
          </p:nvPr>
        </p:nvSpPr>
        <p:spPr>
          <a:xfrm>
            <a:off x="803513" y="1124734"/>
            <a:ext cx="7548918" cy="2149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b="0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70"/>
          <p:cNvSpPr txBox="1"/>
          <p:nvPr>
            <p:ph idx="1" type="subTitle"/>
          </p:nvPr>
        </p:nvSpPr>
        <p:spPr>
          <a:xfrm>
            <a:off x="803512" y="3483911"/>
            <a:ext cx="7573769" cy="22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1" i="0" sz="135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99" name="Google Shape;99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0786" y="4533943"/>
            <a:ext cx="1288884" cy="3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70"/>
          <p:cNvSpPr txBox="1"/>
          <p:nvPr>
            <p:ph idx="2" type="body"/>
          </p:nvPr>
        </p:nvSpPr>
        <p:spPr>
          <a:xfrm>
            <a:off x="803513" y="3709238"/>
            <a:ext cx="7573572" cy="21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i="1" sz="135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01" name="Google Shape;101;p70"/>
          <p:cNvGrpSpPr/>
          <p:nvPr/>
        </p:nvGrpSpPr>
        <p:grpSpPr>
          <a:xfrm>
            <a:off x="1387280" y="457154"/>
            <a:ext cx="685800" cy="685800"/>
            <a:chOff x="1849706" y="609539"/>
            <a:chExt cx="914400" cy="914400"/>
          </a:xfrm>
        </p:grpSpPr>
        <p:sp>
          <p:nvSpPr>
            <p:cNvPr id="102" name="Google Shape;102;p70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3" name="Google Shape;103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70"/>
          <p:cNvGrpSpPr/>
          <p:nvPr/>
        </p:nvGrpSpPr>
        <p:grpSpPr>
          <a:xfrm rot="10800000">
            <a:off x="7137418" y="3916851"/>
            <a:ext cx="685800" cy="685800"/>
            <a:chOff x="1849706" y="609539"/>
            <a:chExt cx="914400" cy="914400"/>
          </a:xfrm>
        </p:grpSpPr>
        <p:sp>
          <p:nvSpPr>
            <p:cNvPr id="105" name="Google Shape;105;p70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6" name="Google Shape;106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7" name="Google Shape;107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688" y="3407050"/>
            <a:ext cx="729650" cy="1625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>
  <p:cSld name="9_Title Slid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71"/>
          <p:cNvSpPr/>
          <p:nvPr/>
        </p:nvSpPr>
        <p:spPr>
          <a:xfrm>
            <a:off x="803513" y="785583"/>
            <a:ext cx="7573572" cy="3477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71"/>
          <p:cNvCxnSpPr/>
          <p:nvPr/>
        </p:nvCxnSpPr>
        <p:spPr>
          <a:xfrm>
            <a:off x="1646110" y="3623532"/>
            <a:ext cx="673097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71"/>
          <p:cNvSpPr txBox="1"/>
          <p:nvPr>
            <p:ph type="ctrTitle"/>
          </p:nvPr>
        </p:nvSpPr>
        <p:spPr>
          <a:xfrm>
            <a:off x="803513" y="1124734"/>
            <a:ext cx="7548918" cy="2149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b="0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71"/>
          <p:cNvSpPr txBox="1"/>
          <p:nvPr>
            <p:ph idx="1" type="subTitle"/>
          </p:nvPr>
        </p:nvSpPr>
        <p:spPr>
          <a:xfrm>
            <a:off x="803512" y="3483911"/>
            <a:ext cx="7573769" cy="22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1" i="0" sz="135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14" name="Google Shape;11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0786" y="4533943"/>
            <a:ext cx="1288884" cy="3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1"/>
          <p:cNvSpPr txBox="1"/>
          <p:nvPr>
            <p:ph idx="2" type="body"/>
          </p:nvPr>
        </p:nvSpPr>
        <p:spPr>
          <a:xfrm>
            <a:off x="803513" y="3709238"/>
            <a:ext cx="7573572" cy="21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i="1" sz="135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16" name="Google Shape;116;p71"/>
          <p:cNvGrpSpPr/>
          <p:nvPr/>
        </p:nvGrpSpPr>
        <p:grpSpPr>
          <a:xfrm>
            <a:off x="1387280" y="457154"/>
            <a:ext cx="685800" cy="685800"/>
            <a:chOff x="1849706" y="609539"/>
            <a:chExt cx="914400" cy="914400"/>
          </a:xfrm>
        </p:grpSpPr>
        <p:sp>
          <p:nvSpPr>
            <p:cNvPr id="117" name="Google Shape;117;p71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8" name="Google Shape;118;p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" name="Google Shape;119;p71"/>
          <p:cNvGrpSpPr/>
          <p:nvPr/>
        </p:nvGrpSpPr>
        <p:grpSpPr>
          <a:xfrm rot="10800000">
            <a:off x="7137418" y="3916851"/>
            <a:ext cx="685800" cy="685800"/>
            <a:chOff x="1849706" y="609539"/>
            <a:chExt cx="914400" cy="914400"/>
          </a:xfrm>
        </p:grpSpPr>
        <p:sp>
          <p:nvSpPr>
            <p:cNvPr id="120" name="Google Shape;120;p71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1" name="Google Shape;121;p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2" name="Google Shape;122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031" y="3445295"/>
            <a:ext cx="1537562" cy="144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>
  <p:cSld name="10_Title Slid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72"/>
          <p:cNvSpPr/>
          <p:nvPr/>
        </p:nvSpPr>
        <p:spPr>
          <a:xfrm>
            <a:off x="803513" y="785583"/>
            <a:ext cx="7573572" cy="3477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72"/>
          <p:cNvCxnSpPr/>
          <p:nvPr/>
        </p:nvCxnSpPr>
        <p:spPr>
          <a:xfrm>
            <a:off x="1646110" y="3623532"/>
            <a:ext cx="673097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" name="Google Shape;127;p72"/>
          <p:cNvSpPr txBox="1"/>
          <p:nvPr>
            <p:ph type="ctrTitle"/>
          </p:nvPr>
        </p:nvSpPr>
        <p:spPr>
          <a:xfrm>
            <a:off x="803513" y="1124734"/>
            <a:ext cx="7548918" cy="2149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b="0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72"/>
          <p:cNvSpPr txBox="1"/>
          <p:nvPr>
            <p:ph idx="1" type="subTitle"/>
          </p:nvPr>
        </p:nvSpPr>
        <p:spPr>
          <a:xfrm>
            <a:off x="803512" y="3483911"/>
            <a:ext cx="7573769" cy="22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1" i="0" sz="135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29" name="Google Shape;129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0786" y="4533943"/>
            <a:ext cx="1288884" cy="3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2"/>
          <p:cNvSpPr txBox="1"/>
          <p:nvPr>
            <p:ph idx="2" type="body"/>
          </p:nvPr>
        </p:nvSpPr>
        <p:spPr>
          <a:xfrm>
            <a:off x="803513" y="3709238"/>
            <a:ext cx="7573572" cy="21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i="1" sz="135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31" name="Google Shape;131;p72"/>
          <p:cNvGrpSpPr/>
          <p:nvPr/>
        </p:nvGrpSpPr>
        <p:grpSpPr>
          <a:xfrm>
            <a:off x="1387280" y="457154"/>
            <a:ext cx="685800" cy="685800"/>
            <a:chOff x="1849706" y="609539"/>
            <a:chExt cx="914400" cy="914400"/>
          </a:xfrm>
        </p:grpSpPr>
        <p:sp>
          <p:nvSpPr>
            <p:cNvPr id="132" name="Google Shape;132;p72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3" name="Google Shape;133;p7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Google Shape;134;p72"/>
          <p:cNvGrpSpPr/>
          <p:nvPr/>
        </p:nvGrpSpPr>
        <p:grpSpPr>
          <a:xfrm rot="10800000">
            <a:off x="7137418" y="3916851"/>
            <a:ext cx="685800" cy="685800"/>
            <a:chOff x="1849706" y="609539"/>
            <a:chExt cx="914400" cy="914400"/>
          </a:xfrm>
        </p:grpSpPr>
        <p:sp>
          <p:nvSpPr>
            <p:cNvPr id="135" name="Google Shape;135;p72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6" name="Google Shape;136;p7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7" name="Google Shape;13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575" y="3479785"/>
            <a:ext cx="727484" cy="139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>
  <p:cSld name="11_Title Slid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3"/>
          <p:cNvSpPr/>
          <p:nvPr/>
        </p:nvSpPr>
        <p:spPr>
          <a:xfrm>
            <a:off x="803513" y="785583"/>
            <a:ext cx="7573572" cy="3477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73"/>
          <p:cNvCxnSpPr/>
          <p:nvPr/>
        </p:nvCxnSpPr>
        <p:spPr>
          <a:xfrm>
            <a:off x="1646110" y="3623532"/>
            <a:ext cx="673097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73"/>
          <p:cNvSpPr txBox="1"/>
          <p:nvPr>
            <p:ph type="ctrTitle"/>
          </p:nvPr>
        </p:nvSpPr>
        <p:spPr>
          <a:xfrm>
            <a:off x="803513" y="1124734"/>
            <a:ext cx="7548918" cy="2149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b="0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73"/>
          <p:cNvSpPr txBox="1"/>
          <p:nvPr>
            <p:ph idx="1" type="subTitle"/>
          </p:nvPr>
        </p:nvSpPr>
        <p:spPr>
          <a:xfrm>
            <a:off x="803512" y="3483911"/>
            <a:ext cx="7573769" cy="22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1" i="0" sz="135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4" name="Google Shape;144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0786" y="4533943"/>
            <a:ext cx="1288884" cy="3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3"/>
          <p:cNvSpPr txBox="1"/>
          <p:nvPr>
            <p:ph idx="2" type="body"/>
          </p:nvPr>
        </p:nvSpPr>
        <p:spPr>
          <a:xfrm>
            <a:off x="803513" y="3709238"/>
            <a:ext cx="7573572" cy="21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i="1" sz="135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46" name="Google Shape;146;p73"/>
          <p:cNvGrpSpPr/>
          <p:nvPr/>
        </p:nvGrpSpPr>
        <p:grpSpPr>
          <a:xfrm>
            <a:off x="1387280" y="457154"/>
            <a:ext cx="685800" cy="685800"/>
            <a:chOff x="1849706" y="609539"/>
            <a:chExt cx="914400" cy="914400"/>
          </a:xfrm>
        </p:grpSpPr>
        <p:sp>
          <p:nvSpPr>
            <p:cNvPr id="147" name="Google Shape;147;p73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8" name="Google Shape;148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" name="Google Shape;149;p73"/>
          <p:cNvGrpSpPr/>
          <p:nvPr/>
        </p:nvGrpSpPr>
        <p:grpSpPr>
          <a:xfrm rot="10800000">
            <a:off x="7137418" y="3916851"/>
            <a:ext cx="685800" cy="685800"/>
            <a:chOff x="1849706" y="609539"/>
            <a:chExt cx="914400" cy="914400"/>
          </a:xfrm>
        </p:grpSpPr>
        <p:sp>
          <p:nvSpPr>
            <p:cNvPr id="150" name="Google Shape;150;p73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1" name="Google Shape;151;p7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2" name="Google Shape;152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328" y="3208593"/>
            <a:ext cx="1155459" cy="1663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4"/>
          <p:cNvSpPr/>
          <p:nvPr/>
        </p:nvSpPr>
        <p:spPr>
          <a:xfrm>
            <a:off x="-477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4"/>
          <p:cNvSpPr/>
          <p:nvPr/>
        </p:nvSpPr>
        <p:spPr>
          <a:xfrm>
            <a:off x="803513" y="785583"/>
            <a:ext cx="7573572" cy="3477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74"/>
          <p:cNvGrpSpPr/>
          <p:nvPr/>
        </p:nvGrpSpPr>
        <p:grpSpPr>
          <a:xfrm>
            <a:off x="1387280" y="457154"/>
            <a:ext cx="685800" cy="685800"/>
            <a:chOff x="1849706" y="609539"/>
            <a:chExt cx="914400" cy="914400"/>
          </a:xfrm>
        </p:grpSpPr>
        <p:sp>
          <p:nvSpPr>
            <p:cNvPr id="157" name="Google Shape;157;p74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8" name="Google Shape;158;p7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p74"/>
          <p:cNvGrpSpPr/>
          <p:nvPr/>
        </p:nvGrpSpPr>
        <p:grpSpPr>
          <a:xfrm rot="10800000">
            <a:off x="7137418" y="3916851"/>
            <a:ext cx="685800" cy="685800"/>
            <a:chOff x="1849706" y="609539"/>
            <a:chExt cx="914400" cy="914400"/>
          </a:xfrm>
        </p:grpSpPr>
        <p:sp>
          <p:nvSpPr>
            <p:cNvPr id="160" name="Google Shape;160;p74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1" name="Google Shape;161;p7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2" name="Google Shape;162;p74"/>
          <p:cNvCxnSpPr/>
          <p:nvPr/>
        </p:nvCxnSpPr>
        <p:spPr>
          <a:xfrm>
            <a:off x="1646110" y="3623532"/>
            <a:ext cx="673097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3" name="Google Shape;163;p74"/>
          <p:cNvSpPr txBox="1"/>
          <p:nvPr>
            <p:ph type="ctrTitle"/>
          </p:nvPr>
        </p:nvSpPr>
        <p:spPr>
          <a:xfrm>
            <a:off x="2923275" y="1142954"/>
            <a:ext cx="5208300" cy="21308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sz="2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74"/>
          <p:cNvSpPr txBox="1"/>
          <p:nvPr>
            <p:ph idx="1" type="subTitle"/>
          </p:nvPr>
        </p:nvSpPr>
        <p:spPr>
          <a:xfrm>
            <a:off x="2923275" y="3483911"/>
            <a:ext cx="5233150" cy="22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1" i="0" sz="135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65" name="Google Shape;16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0786" y="4533943"/>
            <a:ext cx="1288884" cy="3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4"/>
          <p:cNvSpPr txBox="1"/>
          <p:nvPr>
            <p:ph idx="2" type="body"/>
          </p:nvPr>
        </p:nvSpPr>
        <p:spPr>
          <a:xfrm>
            <a:off x="2923273" y="3709238"/>
            <a:ext cx="5232956" cy="21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i="1" sz="135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7" name="Google Shape;167;p74"/>
          <p:cNvPicPr preferRelativeResize="0"/>
          <p:nvPr/>
        </p:nvPicPr>
        <p:blipFill rotWithShape="1">
          <a:blip r:embed="rId4">
            <a:alphaModFix/>
          </a:blip>
          <a:srcRect b="0" l="27286" r="7630" t="13136"/>
          <a:stretch/>
        </p:blipFill>
        <p:spPr>
          <a:xfrm>
            <a:off x="-11624" y="1127502"/>
            <a:ext cx="2824566" cy="2677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5"/>
          <p:cNvSpPr/>
          <p:nvPr/>
        </p:nvSpPr>
        <p:spPr>
          <a:xfrm>
            <a:off x="-477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5"/>
          <p:cNvSpPr/>
          <p:nvPr/>
        </p:nvSpPr>
        <p:spPr>
          <a:xfrm>
            <a:off x="803513" y="785583"/>
            <a:ext cx="7573572" cy="3477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75"/>
          <p:cNvPicPr preferRelativeResize="0"/>
          <p:nvPr/>
        </p:nvPicPr>
        <p:blipFill rotWithShape="1">
          <a:blip r:embed="rId2">
            <a:alphaModFix/>
          </a:blip>
          <a:srcRect b="10191" l="25853" r="3918" t="8280"/>
          <a:stretch/>
        </p:blipFill>
        <p:spPr>
          <a:xfrm>
            <a:off x="-10391" y="1132610"/>
            <a:ext cx="2722418" cy="2660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75"/>
          <p:cNvGrpSpPr/>
          <p:nvPr/>
        </p:nvGrpSpPr>
        <p:grpSpPr>
          <a:xfrm>
            <a:off x="1387280" y="457154"/>
            <a:ext cx="685800" cy="685800"/>
            <a:chOff x="1849706" y="609539"/>
            <a:chExt cx="914400" cy="914400"/>
          </a:xfrm>
        </p:grpSpPr>
        <p:sp>
          <p:nvSpPr>
            <p:cNvPr id="173" name="Google Shape;173;p75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4" name="Google Shape;174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5" name="Google Shape;175;p75"/>
          <p:cNvGrpSpPr/>
          <p:nvPr/>
        </p:nvGrpSpPr>
        <p:grpSpPr>
          <a:xfrm rot="10800000">
            <a:off x="7137418" y="3916851"/>
            <a:ext cx="685800" cy="685800"/>
            <a:chOff x="1849706" y="609539"/>
            <a:chExt cx="914400" cy="914400"/>
          </a:xfrm>
        </p:grpSpPr>
        <p:sp>
          <p:nvSpPr>
            <p:cNvPr id="176" name="Google Shape;176;p75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7" name="Google Shape;177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8" name="Google Shape;178;p75"/>
          <p:cNvCxnSpPr/>
          <p:nvPr/>
        </p:nvCxnSpPr>
        <p:spPr>
          <a:xfrm>
            <a:off x="1646110" y="3623532"/>
            <a:ext cx="673097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9" name="Google Shape;179;p75"/>
          <p:cNvSpPr txBox="1"/>
          <p:nvPr>
            <p:ph type="ctrTitle"/>
          </p:nvPr>
        </p:nvSpPr>
        <p:spPr>
          <a:xfrm>
            <a:off x="2923275" y="1142954"/>
            <a:ext cx="5208300" cy="21308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sz="2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75"/>
          <p:cNvSpPr txBox="1"/>
          <p:nvPr>
            <p:ph idx="1" type="subTitle"/>
          </p:nvPr>
        </p:nvSpPr>
        <p:spPr>
          <a:xfrm>
            <a:off x="2923275" y="3483911"/>
            <a:ext cx="5233150" cy="22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1" i="0" sz="135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81" name="Google Shape;181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0786" y="4533943"/>
            <a:ext cx="1288884" cy="3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5"/>
          <p:cNvSpPr txBox="1"/>
          <p:nvPr>
            <p:ph idx="2" type="body"/>
          </p:nvPr>
        </p:nvSpPr>
        <p:spPr>
          <a:xfrm>
            <a:off x="2923273" y="3709238"/>
            <a:ext cx="5232956" cy="21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i="1" sz="135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6"/>
          <p:cNvSpPr/>
          <p:nvPr/>
        </p:nvSpPr>
        <p:spPr>
          <a:xfrm>
            <a:off x="-477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6"/>
          <p:cNvSpPr/>
          <p:nvPr/>
        </p:nvSpPr>
        <p:spPr>
          <a:xfrm>
            <a:off x="803513" y="785583"/>
            <a:ext cx="7573572" cy="3477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76"/>
          <p:cNvGrpSpPr/>
          <p:nvPr/>
        </p:nvGrpSpPr>
        <p:grpSpPr>
          <a:xfrm>
            <a:off x="1387280" y="457154"/>
            <a:ext cx="685800" cy="685800"/>
            <a:chOff x="1849706" y="609539"/>
            <a:chExt cx="914400" cy="914400"/>
          </a:xfrm>
        </p:grpSpPr>
        <p:sp>
          <p:nvSpPr>
            <p:cNvPr id="187" name="Google Shape;187;p76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8" name="Google Shape;188;p7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" name="Google Shape;189;p76"/>
          <p:cNvGrpSpPr/>
          <p:nvPr/>
        </p:nvGrpSpPr>
        <p:grpSpPr>
          <a:xfrm rot="10800000">
            <a:off x="7137418" y="3916851"/>
            <a:ext cx="685800" cy="685800"/>
            <a:chOff x="1849706" y="609539"/>
            <a:chExt cx="914400" cy="914400"/>
          </a:xfrm>
        </p:grpSpPr>
        <p:sp>
          <p:nvSpPr>
            <p:cNvPr id="190" name="Google Shape;190;p76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1" name="Google Shape;191;p7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2" name="Google Shape;192;p76"/>
          <p:cNvCxnSpPr/>
          <p:nvPr/>
        </p:nvCxnSpPr>
        <p:spPr>
          <a:xfrm>
            <a:off x="1646110" y="3623532"/>
            <a:ext cx="673097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3" name="Google Shape;193;p76"/>
          <p:cNvSpPr txBox="1"/>
          <p:nvPr>
            <p:ph type="ctrTitle"/>
          </p:nvPr>
        </p:nvSpPr>
        <p:spPr>
          <a:xfrm>
            <a:off x="1387279" y="1142954"/>
            <a:ext cx="6435938" cy="21308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sz="2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76"/>
          <p:cNvSpPr txBox="1"/>
          <p:nvPr>
            <p:ph idx="1" type="subTitle"/>
          </p:nvPr>
        </p:nvSpPr>
        <p:spPr>
          <a:xfrm>
            <a:off x="1388114" y="3483911"/>
            <a:ext cx="6466644" cy="22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1" i="0" sz="135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95" name="Google Shape;19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0786" y="4533943"/>
            <a:ext cx="1288884" cy="3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6"/>
          <p:cNvSpPr txBox="1"/>
          <p:nvPr>
            <p:ph idx="2" type="body"/>
          </p:nvPr>
        </p:nvSpPr>
        <p:spPr>
          <a:xfrm>
            <a:off x="1388106" y="3709238"/>
            <a:ext cx="6466406" cy="21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i="1" sz="135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6"/>
          <p:cNvSpPr txBox="1"/>
          <p:nvPr>
            <p:ph type="title"/>
          </p:nvPr>
        </p:nvSpPr>
        <p:spPr>
          <a:xfrm>
            <a:off x="628650" y="351000"/>
            <a:ext cx="7886700" cy="450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b="1" sz="27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6"/>
          <p:cNvSpPr txBox="1"/>
          <p:nvPr>
            <p:ph idx="12" type="sldNum"/>
          </p:nvPr>
        </p:nvSpPr>
        <p:spPr>
          <a:xfrm>
            <a:off x="628650" y="45984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Chapter Slide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8" name="Google Shape;198;p77"/>
          <p:cNvCxnSpPr/>
          <p:nvPr/>
        </p:nvCxnSpPr>
        <p:spPr>
          <a:xfrm>
            <a:off x="1429186" y="3904205"/>
            <a:ext cx="7395206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77"/>
          <p:cNvCxnSpPr/>
          <p:nvPr/>
        </p:nvCxnSpPr>
        <p:spPr>
          <a:xfrm>
            <a:off x="1414464" y="657225"/>
            <a:ext cx="7395206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6031" y="978572"/>
            <a:ext cx="957697" cy="758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CE-EN-quadri.eps" id="201" name="Google Shape;201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7904" y="706932"/>
            <a:ext cx="1728192" cy="120003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7"/>
          <p:cNvSpPr txBox="1"/>
          <p:nvPr/>
        </p:nvSpPr>
        <p:spPr>
          <a:xfrm>
            <a:off x="1858273" y="4397742"/>
            <a:ext cx="6238781" cy="411445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5"/>
              <a:buFont typeface="Arial"/>
              <a:buNone/>
            </a:pPr>
            <a:r>
              <a:rPr b="1" i="0" lang="de-DE" sz="5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European Union 2021</a:t>
            </a:r>
            <a:endParaRPr/>
          </a:p>
          <a:p>
            <a:pPr indent="0" lvl="0" marL="0" marR="0" rtl="0" algn="just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b="0" i="0" lang="de-DE" sz="4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Unless otherwise noted the reuse of this presentation is authorised under the </a:t>
            </a:r>
            <a:r>
              <a:rPr b="0" i="0" lang="de-DE" sz="4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 BY 4.0</a:t>
            </a:r>
            <a:r>
              <a:rPr b="1" i="0" lang="de-DE" sz="4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de-DE" sz="4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license. For any use or reproduction of elements that are not owned by the EU, permission may need to be sought directly from the respective right holders.</a:t>
            </a:r>
            <a:br>
              <a:rPr b="0" i="0" lang="de-DE" sz="4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de-DE" sz="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credits:</a:t>
            </a:r>
            <a:r>
              <a:rPr b="0" i="0" lang="de-DE" sz="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de-DE" sz="4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ivector #249868181, #251163013, #273480523, #241215668, #245719946, #251163053, #252508849, #241215668,  #244690530, #222596698, #235536634, #263530636, #66009682, #273480523, #362422833; © petovarga #366009967; © shooarts # 121467308, 2020. Source: Stock.Adobe.com. Icons © Flaticon – all rights reserved.</a:t>
            </a:r>
            <a:endParaRPr/>
          </a:p>
        </p:txBody>
      </p:sp>
      <p:pic>
        <p:nvPicPr>
          <p:cNvPr id="203" name="Google Shape;203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6947" y="4495824"/>
            <a:ext cx="675000" cy="236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ext" showMasterSp="0">
  <p:cSld name="Nur 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0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3" name="Google Shape;213;p50"/>
          <p:cNvSpPr txBox="1"/>
          <p:nvPr>
            <p:ph type="ctrTitle"/>
          </p:nvPr>
        </p:nvSpPr>
        <p:spPr>
          <a:xfrm>
            <a:off x="467544" y="357504"/>
            <a:ext cx="5760000" cy="7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4" name="Google Shape;214;p50"/>
          <p:cNvSpPr txBox="1"/>
          <p:nvPr>
            <p:ph idx="11" type="ftr"/>
          </p:nvPr>
        </p:nvSpPr>
        <p:spPr>
          <a:xfrm>
            <a:off x="576000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pic>
        <p:nvPicPr>
          <p:cNvPr id="215" name="Google Shape;21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7600" y="4533603"/>
            <a:ext cx="1292464" cy="335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" showMasterSp="0" type="title">
  <p:cSld name="TITLE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F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3"/>
          <p:cNvSpPr txBox="1"/>
          <p:nvPr>
            <p:ph type="ctrTitle"/>
          </p:nvPr>
        </p:nvSpPr>
        <p:spPr>
          <a:xfrm>
            <a:off x="899592" y="2133000"/>
            <a:ext cx="5616624" cy="539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9" name="Google Shape;219;p53"/>
          <p:cNvSpPr txBox="1"/>
          <p:nvPr>
            <p:ph idx="1" type="subTitle"/>
          </p:nvPr>
        </p:nvSpPr>
        <p:spPr>
          <a:xfrm>
            <a:off x="899592" y="2787774"/>
            <a:ext cx="5328592" cy="37262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0" name="Google Shape;220;p53"/>
          <p:cNvSpPr/>
          <p:nvPr/>
        </p:nvSpPr>
        <p:spPr>
          <a:xfrm>
            <a:off x="146050" y="134542"/>
            <a:ext cx="8839200" cy="10690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50" y="3868638"/>
            <a:ext cx="91313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mit Zusatzlogo" showMasterSp="0">
  <p:cSld name="Titel mit Zusatzlogo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F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4"/>
          <p:cNvSpPr txBox="1"/>
          <p:nvPr>
            <p:ph type="ctrTitle"/>
          </p:nvPr>
        </p:nvSpPr>
        <p:spPr>
          <a:xfrm>
            <a:off x="899592" y="2133000"/>
            <a:ext cx="5328592" cy="539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25" name="Google Shape;225;p54"/>
          <p:cNvSpPr txBox="1"/>
          <p:nvPr>
            <p:ph idx="1" type="subTitle"/>
          </p:nvPr>
        </p:nvSpPr>
        <p:spPr>
          <a:xfrm>
            <a:off x="899592" y="2787774"/>
            <a:ext cx="51120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6" name="Google Shape;226;p54"/>
          <p:cNvSpPr/>
          <p:nvPr/>
        </p:nvSpPr>
        <p:spPr>
          <a:xfrm>
            <a:off x="146050" y="134542"/>
            <a:ext cx="8839200" cy="10690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00" y="3868638"/>
            <a:ext cx="91313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und Aufzählung" showMasterSp="0">
  <p:cSld name="Text und Aufzählung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5"/>
          <p:cNvSpPr txBox="1"/>
          <p:nvPr>
            <p:ph type="ctrTitle"/>
          </p:nvPr>
        </p:nvSpPr>
        <p:spPr>
          <a:xfrm>
            <a:off x="467544" y="357504"/>
            <a:ext cx="5760000" cy="7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30" name="Google Shape;230;p55"/>
          <p:cNvSpPr txBox="1"/>
          <p:nvPr>
            <p:ph idx="1" type="body"/>
          </p:nvPr>
        </p:nvSpPr>
        <p:spPr>
          <a:xfrm>
            <a:off x="468313" y="1221600"/>
            <a:ext cx="8172000" cy="3077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004F80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004F80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8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879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9879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9879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09879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1" name="Google Shape;231;p55"/>
          <p:cNvSpPr txBox="1"/>
          <p:nvPr>
            <p:ph idx="11" type="ftr"/>
          </p:nvPr>
        </p:nvSpPr>
        <p:spPr>
          <a:xfrm>
            <a:off x="576000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fzählung" showMasterSp="0">
  <p:cSld name="Aufzählung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6"/>
          <p:cNvSpPr txBox="1"/>
          <p:nvPr>
            <p:ph type="ctrTitle"/>
          </p:nvPr>
        </p:nvSpPr>
        <p:spPr>
          <a:xfrm>
            <a:off x="467544" y="357504"/>
            <a:ext cx="5760000" cy="7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34" name="Google Shape;234;p56"/>
          <p:cNvSpPr txBox="1"/>
          <p:nvPr>
            <p:ph idx="1" type="body"/>
          </p:nvPr>
        </p:nvSpPr>
        <p:spPr>
          <a:xfrm>
            <a:off x="467544" y="1221600"/>
            <a:ext cx="8172000" cy="3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  <a:defRPr b="0" i="0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004F80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004F80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8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879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Arial"/>
              <a:buChar char="•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9879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972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Times"/>
              <a:buChar char="•"/>
              <a:defRPr b="0" i="0" sz="1400" u="none" cap="none" strike="noStrike">
                <a:solidFill>
                  <a:srgbClr val="004F8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09879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09879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5" name="Google Shape;235;p56"/>
          <p:cNvSpPr txBox="1"/>
          <p:nvPr>
            <p:ph idx="11" type="ftr"/>
          </p:nvPr>
        </p:nvSpPr>
        <p:spPr>
          <a:xfrm>
            <a:off x="576000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gross rechts" showMasterSp="0">
  <p:cSld name="Bild gross rechts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7"/>
          <p:cNvSpPr txBox="1"/>
          <p:nvPr>
            <p:ph type="ctrTitle"/>
          </p:nvPr>
        </p:nvSpPr>
        <p:spPr>
          <a:xfrm>
            <a:off x="467544" y="357504"/>
            <a:ext cx="5616000" cy="7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38" name="Google Shape;238;p57"/>
          <p:cNvSpPr txBox="1"/>
          <p:nvPr>
            <p:ph idx="1" type="subTitle"/>
          </p:nvPr>
        </p:nvSpPr>
        <p:spPr>
          <a:xfrm>
            <a:off x="467544" y="1221600"/>
            <a:ext cx="2556000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9" name="Google Shape;239;p57"/>
          <p:cNvSpPr/>
          <p:nvPr>
            <p:ph idx="2" type="pic"/>
          </p:nvPr>
        </p:nvSpPr>
        <p:spPr>
          <a:xfrm>
            <a:off x="3240448" y="1248942"/>
            <a:ext cx="5364000" cy="30510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57"/>
          <p:cNvSpPr txBox="1"/>
          <p:nvPr>
            <p:ph idx="11" type="ftr"/>
          </p:nvPr>
        </p:nvSpPr>
        <p:spPr>
          <a:xfrm>
            <a:off x="5760000" y="472500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gross links" showMasterSp="0">
  <p:cSld name="Bild gross links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8"/>
          <p:cNvSpPr txBox="1"/>
          <p:nvPr>
            <p:ph type="ctrTitle"/>
          </p:nvPr>
        </p:nvSpPr>
        <p:spPr>
          <a:xfrm>
            <a:off x="467544" y="357504"/>
            <a:ext cx="5616000" cy="7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3" name="Google Shape;243;p58"/>
          <p:cNvSpPr txBox="1"/>
          <p:nvPr>
            <p:ph idx="1" type="subTitle"/>
          </p:nvPr>
        </p:nvSpPr>
        <p:spPr>
          <a:xfrm>
            <a:off x="6084168" y="1221600"/>
            <a:ext cx="2556000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4" name="Google Shape;244;p58"/>
          <p:cNvSpPr/>
          <p:nvPr>
            <p:ph idx="2" type="pic"/>
          </p:nvPr>
        </p:nvSpPr>
        <p:spPr>
          <a:xfrm>
            <a:off x="467544" y="1221600"/>
            <a:ext cx="5364000" cy="305100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58"/>
          <p:cNvSpPr txBox="1"/>
          <p:nvPr>
            <p:ph idx="11" type="ftr"/>
          </p:nvPr>
        </p:nvSpPr>
        <p:spPr>
          <a:xfrm>
            <a:off x="576000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vollflaechig" showMasterSp="0">
  <p:cSld name="Bild vollflaechig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9"/>
          <p:cNvSpPr txBox="1"/>
          <p:nvPr>
            <p:ph type="ctrTitle"/>
          </p:nvPr>
        </p:nvSpPr>
        <p:spPr>
          <a:xfrm>
            <a:off x="467544" y="357504"/>
            <a:ext cx="5616000" cy="7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8" name="Google Shape;248;p59"/>
          <p:cNvSpPr/>
          <p:nvPr>
            <p:ph idx="2" type="pic"/>
          </p:nvPr>
        </p:nvSpPr>
        <p:spPr>
          <a:xfrm>
            <a:off x="467544" y="1248942"/>
            <a:ext cx="8172000" cy="3051000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59"/>
          <p:cNvSpPr txBox="1"/>
          <p:nvPr>
            <p:ph idx="11" type="ftr"/>
          </p:nvPr>
        </p:nvSpPr>
        <p:spPr>
          <a:xfrm>
            <a:off x="576000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gramm vollflaechig" showMasterSp="0">
  <p:cSld name="Diagramm vollflaechig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0"/>
          <p:cNvSpPr txBox="1"/>
          <p:nvPr>
            <p:ph type="ctrTitle"/>
          </p:nvPr>
        </p:nvSpPr>
        <p:spPr>
          <a:xfrm>
            <a:off x="467544" y="357504"/>
            <a:ext cx="5616000" cy="7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2" name="Google Shape;252;p60"/>
          <p:cNvSpPr txBox="1"/>
          <p:nvPr>
            <p:ph idx="11" type="ftr"/>
          </p:nvPr>
        </p:nvSpPr>
        <p:spPr>
          <a:xfrm>
            <a:off x="576000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3" name="Google Shape;253;p60"/>
          <p:cNvSpPr/>
          <p:nvPr>
            <p:ph idx="2" type="chart"/>
          </p:nvPr>
        </p:nvSpPr>
        <p:spPr>
          <a:xfrm>
            <a:off x="468313" y="1248942"/>
            <a:ext cx="8172000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004F80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pic>
        <p:nvPicPr>
          <p:cNvPr id="254" name="Google Shape;254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7600" y="4564335"/>
            <a:ext cx="1292464" cy="335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nhaltsfolie">
  <p:cSld name="3_Inhaltsfoli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7"/>
          <p:cNvSpPr/>
          <p:nvPr/>
        </p:nvSpPr>
        <p:spPr>
          <a:xfrm>
            <a:off x="6353832" y="4762059"/>
            <a:ext cx="2321857" cy="381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7"/>
          <p:cNvSpPr txBox="1"/>
          <p:nvPr>
            <p:ph type="title"/>
          </p:nvPr>
        </p:nvSpPr>
        <p:spPr>
          <a:xfrm>
            <a:off x="684213" y="395716"/>
            <a:ext cx="7775575" cy="413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7"/>
          <p:cNvSpPr txBox="1"/>
          <p:nvPr>
            <p:ph idx="1" type="body"/>
          </p:nvPr>
        </p:nvSpPr>
        <p:spPr>
          <a:xfrm>
            <a:off x="684213" y="1052946"/>
            <a:ext cx="7991475" cy="3513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Font typeface="Noto Sans Symbols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7"/>
          <p:cNvSpPr txBox="1"/>
          <p:nvPr/>
        </p:nvSpPr>
        <p:spPr>
          <a:xfrm>
            <a:off x="906992" y="4777103"/>
            <a:ext cx="2881235" cy="381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Dresden, 24th November 2022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567">
          <p15:clr>
            <a:srgbClr val="FBAE40"/>
          </p15:clr>
        </p15:guide>
        <p15:guide id="3" pos="2880">
          <p15:clr>
            <a:srgbClr val="FBAE40"/>
          </p15:clr>
        </p15:guide>
        <p15:guide id="4" pos="5465">
          <p15:clr>
            <a:srgbClr val="FBAE40"/>
          </p15:clr>
        </p15:guide>
        <p15:guide id="5" orient="horz" pos="577">
          <p15:clr>
            <a:srgbClr val="FBAE40"/>
          </p15:clr>
        </p15:guide>
        <p15:guide id="6" orient="horz" pos="872">
          <p15:clr>
            <a:srgbClr val="FBAE40"/>
          </p15:clr>
        </p15:guide>
        <p15:guide id="7" orient="horz" pos="28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1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7" name="Google Shape;257;p61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052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4F80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988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8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879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004F80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9879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09879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09879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280"/>
              <a:buFont typeface="Times"/>
              <a:buChar char="•"/>
              <a:defRPr b="0" i="0" sz="1600" u="none" cap="none" strike="noStrike">
                <a:solidFill>
                  <a:srgbClr val="1E3E5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8" name="Google Shape;258;p6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9" name="Google Shape;259;p61"/>
          <p:cNvSpPr txBox="1"/>
          <p:nvPr>
            <p:ph idx="10" type="dt"/>
          </p:nvPr>
        </p:nvSpPr>
        <p:spPr>
          <a:xfrm>
            <a:off x="457200" y="4783455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0" name="Google Shape;260;p6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buNone/>
              <a:defRPr b="0" i="0"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2"/>
          <p:cNvSpPr txBox="1"/>
          <p:nvPr>
            <p:ph type="title"/>
          </p:nvPr>
        </p:nvSpPr>
        <p:spPr>
          <a:xfrm>
            <a:off x="628650" y="351000"/>
            <a:ext cx="7886700" cy="450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b="1" sz="27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67" name="Google Shape;26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5389" y="4533520"/>
            <a:ext cx="1287150" cy="33878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2"/>
          <p:cNvSpPr txBox="1"/>
          <p:nvPr>
            <p:ph idx="1" type="body"/>
          </p:nvPr>
        </p:nvSpPr>
        <p:spPr>
          <a:xfrm>
            <a:off x="628650" y="907746"/>
            <a:ext cx="7886700" cy="3625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6027"/>
            <a:ext cx="9154718" cy="514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0420" y="-76219"/>
            <a:ext cx="1322400" cy="132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78"/>
          <p:cNvGrpSpPr/>
          <p:nvPr/>
        </p:nvGrpSpPr>
        <p:grpSpPr>
          <a:xfrm>
            <a:off x="4218250" y="4771402"/>
            <a:ext cx="806678" cy="414537"/>
            <a:chOff x="6512049" y="4897884"/>
            <a:chExt cx="887562" cy="552716"/>
          </a:xfrm>
        </p:grpSpPr>
        <p:sp>
          <p:nvSpPr>
            <p:cNvPr id="273" name="Google Shape;273;p78"/>
            <p:cNvSpPr/>
            <p:nvPr/>
          </p:nvSpPr>
          <p:spPr>
            <a:xfrm>
              <a:off x="6563153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78"/>
            <p:cNvSpPr txBox="1"/>
            <p:nvPr/>
          </p:nvSpPr>
          <p:spPr>
            <a:xfrm>
              <a:off x="6512049" y="4897884"/>
              <a:ext cx="887562" cy="552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de-DE" sz="698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</a:t>
              </a:r>
              <a:r>
                <a:rPr b="1" i="1" lang="de-DE" sz="698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AND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de-DE" sz="698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INNOVATION</a:t>
              </a:r>
              <a:endParaRPr b="1" i="1" sz="69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78"/>
          <p:cNvSpPr txBox="1"/>
          <p:nvPr/>
        </p:nvSpPr>
        <p:spPr>
          <a:xfrm>
            <a:off x="6151350" y="2267477"/>
            <a:ext cx="2441807" cy="1719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5"/>
              <a:buFont typeface="Arial"/>
              <a:buNone/>
            </a:pPr>
            <a:r>
              <a:rPr b="1" lang="de-DE" sz="1425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EU</a:t>
            </a:r>
            <a:endParaRPr b="1" sz="1425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p78"/>
          <p:cNvCxnSpPr/>
          <p:nvPr/>
        </p:nvCxnSpPr>
        <p:spPr>
          <a:xfrm>
            <a:off x="6296092" y="3474155"/>
            <a:ext cx="2160000" cy="0"/>
          </a:xfrm>
          <a:prstGeom prst="straightConnector1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78"/>
          <p:cNvCxnSpPr/>
          <p:nvPr/>
        </p:nvCxnSpPr>
        <p:spPr>
          <a:xfrm>
            <a:off x="6296092" y="2165111"/>
            <a:ext cx="2160000" cy="0"/>
          </a:xfrm>
          <a:prstGeom prst="straightConnector1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7671" y="3191415"/>
            <a:ext cx="750973" cy="996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78"/>
          <p:cNvSpPr txBox="1"/>
          <p:nvPr/>
        </p:nvSpPr>
        <p:spPr>
          <a:xfrm>
            <a:off x="6121031" y="2295545"/>
            <a:ext cx="2441807" cy="584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5"/>
              <a:buFont typeface="Arial"/>
              <a:buNone/>
            </a:pPr>
            <a:br>
              <a:rPr b="1" lang="de-DE" sz="1425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de-DE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RESEARCH &amp; </a:t>
            </a:r>
            <a:endParaRPr/>
          </a:p>
        </p:txBody>
      </p:sp>
      <p:sp>
        <p:nvSpPr>
          <p:cNvPr id="280" name="Google Shape;280;p78"/>
          <p:cNvSpPr txBox="1"/>
          <p:nvPr/>
        </p:nvSpPr>
        <p:spPr>
          <a:xfrm>
            <a:off x="6151350" y="2833979"/>
            <a:ext cx="2441807" cy="584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1" lang="de-DE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INNOVATION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5"/>
              <a:buFont typeface="Arial"/>
              <a:buNone/>
            </a:pPr>
            <a:r>
              <a:rPr b="1" lang="de-DE" sz="1425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PROGRAMME 2021 – 27</a:t>
            </a:r>
            <a:endParaRPr b="1" sz="1425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hapter Slide (2)">
  <p:cSld name="2_Chapter Slide (2)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9" y="0"/>
            <a:ext cx="914222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389" y="4534399"/>
            <a:ext cx="1287150" cy="33791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79"/>
          <p:cNvSpPr txBox="1"/>
          <p:nvPr>
            <p:ph type="ctrTitle"/>
          </p:nvPr>
        </p:nvSpPr>
        <p:spPr>
          <a:xfrm>
            <a:off x="807760" y="1389046"/>
            <a:ext cx="7617223" cy="131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79"/>
          <p:cNvSpPr txBox="1"/>
          <p:nvPr>
            <p:ph idx="1" type="subTitle"/>
          </p:nvPr>
        </p:nvSpPr>
        <p:spPr>
          <a:xfrm>
            <a:off x="807759" y="960728"/>
            <a:ext cx="7617223" cy="366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286" name="Google Shape;286;p79"/>
          <p:cNvCxnSpPr/>
          <p:nvPr/>
        </p:nvCxnSpPr>
        <p:spPr>
          <a:xfrm>
            <a:off x="807760" y="841772"/>
            <a:ext cx="7617222" cy="2585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hapter Slide (2)">
  <p:cSld name="3_Chapter Slide (2)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9" y="1143"/>
            <a:ext cx="9142222" cy="514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389" y="4534399"/>
            <a:ext cx="1287150" cy="33791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80"/>
          <p:cNvSpPr txBox="1"/>
          <p:nvPr>
            <p:ph type="ctrTitle"/>
          </p:nvPr>
        </p:nvSpPr>
        <p:spPr>
          <a:xfrm>
            <a:off x="807760" y="1389046"/>
            <a:ext cx="7617223" cy="131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80"/>
          <p:cNvSpPr txBox="1"/>
          <p:nvPr>
            <p:ph idx="1" type="subTitle"/>
          </p:nvPr>
        </p:nvSpPr>
        <p:spPr>
          <a:xfrm>
            <a:off x="807759" y="960728"/>
            <a:ext cx="7617223" cy="366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292" name="Google Shape;292;p80"/>
          <p:cNvCxnSpPr/>
          <p:nvPr/>
        </p:nvCxnSpPr>
        <p:spPr>
          <a:xfrm>
            <a:off x="807760" y="841772"/>
            <a:ext cx="7617222" cy="2585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 (2)">
  <p:cSld name="Chapter Slide (2)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389" y="4534399"/>
            <a:ext cx="1287150" cy="33791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81"/>
          <p:cNvSpPr txBox="1"/>
          <p:nvPr>
            <p:ph type="ctrTitle"/>
          </p:nvPr>
        </p:nvSpPr>
        <p:spPr>
          <a:xfrm>
            <a:off x="807760" y="1389046"/>
            <a:ext cx="7617223" cy="131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81"/>
          <p:cNvSpPr txBox="1"/>
          <p:nvPr>
            <p:ph idx="1" type="subTitle"/>
          </p:nvPr>
        </p:nvSpPr>
        <p:spPr>
          <a:xfrm>
            <a:off x="807759" y="960728"/>
            <a:ext cx="7617223" cy="366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298" name="Google Shape;298;p81"/>
          <p:cNvCxnSpPr/>
          <p:nvPr/>
        </p:nvCxnSpPr>
        <p:spPr>
          <a:xfrm>
            <a:off x="807760" y="841772"/>
            <a:ext cx="7617222" cy="2585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hapter Slide (2)">
  <p:cSld name="4_Chapter Slide (2)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9" y="0"/>
            <a:ext cx="914222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389" y="4534399"/>
            <a:ext cx="1287150" cy="33791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82"/>
          <p:cNvSpPr txBox="1"/>
          <p:nvPr>
            <p:ph type="ctrTitle"/>
          </p:nvPr>
        </p:nvSpPr>
        <p:spPr>
          <a:xfrm>
            <a:off x="807760" y="1389046"/>
            <a:ext cx="7617223" cy="131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82"/>
          <p:cNvSpPr txBox="1"/>
          <p:nvPr>
            <p:ph idx="1" type="subTitle"/>
          </p:nvPr>
        </p:nvSpPr>
        <p:spPr>
          <a:xfrm>
            <a:off x="807759" y="960728"/>
            <a:ext cx="7617223" cy="366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304" name="Google Shape;304;p82"/>
          <p:cNvCxnSpPr/>
          <p:nvPr/>
        </p:nvCxnSpPr>
        <p:spPr>
          <a:xfrm>
            <a:off x="807760" y="841772"/>
            <a:ext cx="7617222" cy="2585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hapter Slide (2)">
  <p:cSld name="5_Chapter Slide (2)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389" y="4534399"/>
            <a:ext cx="1287150" cy="33791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83"/>
          <p:cNvSpPr txBox="1"/>
          <p:nvPr>
            <p:ph type="ctrTitle"/>
          </p:nvPr>
        </p:nvSpPr>
        <p:spPr>
          <a:xfrm>
            <a:off x="807760" y="1389046"/>
            <a:ext cx="7617223" cy="131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3"/>
          <p:cNvSpPr txBox="1"/>
          <p:nvPr>
            <p:ph idx="1" type="subTitle"/>
          </p:nvPr>
        </p:nvSpPr>
        <p:spPr>
          <a:xfrm>
            <a:off x="807759" y="960728"/>
            <a:ext cx="7617223" cy="366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310" name="Google Shape;310;p83"/>
          <p:cNvCxnSpPr/>
          <p:nvPr/>
        </p:nvCxnSpPr>
        <p:spPr>
          <a:xfrm>
            <a:off x="807760" y="841773"/>
            <a:ext cx="6143230" cy="20848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hapter Slide (2)">
  <p:cSld name="6_Chapter Slide (2)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9" y="0"/>
            <a:ext cx="914222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389" y="4534399"/>
            <a:ext cx="1287150" cy="33791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84"/>
          <p:cNvSpPr txBox="1"/>
          <p:nvPr>
            <p:ph type="ctrTitle"/>
          </p:nvPr>
        </p:nvSpPr>
        <p:spPr>
          <a:xfrm>
            <a:off x="807760" y="1389046"/>
            <a:ext cx="7617223" cy="131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84"/>
          <p:cNvSpPr txBox="1"/>
          <p:nvPr>
            <p:ph idx="1" type="subTitle"/>
          </p:nvPr>
        </p:nvSpPr>
        <p:spPr>
          <a:xfrm>
            <a:off x="807759" y="960728"/>
            <a:ext cx="7617223" cy="366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316" name="Google Shape;316;p84"/>
          <p:cNvCxnSpPr/>
          <p:nvPr/>
        </p:nvCxnSpPr>
        <p:spPr>
          <a:xfrm>
            <a:off x="807760" y="841773"/>
            <a:ext cx="5248203" cy="1781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85"/>
          <p:cNvSpPr/>
          <p:nvPr/>
        </p:nvSpPr>
        <p:spPr>
          <a:xfrm>
            <a:off x="803513" y="785583"/>
            <a:ext cx="7573572" cy="3477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0" name="Google Shape;320;p85"/>
          <p:cNvCxnSpPr/>
          <p:nvPr/>
        </p:nvCxnSpPr>
        <p:spPr>
          <a:xfrm>
            <a:off x="1646110" y="3623532"/>
            <a:ext cx="673097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1" name="Google Shape;321;p85"/>
          <p:cNvSpPr txBox="1"/>
          <p:nvPr>
            <p:ph type="ctrTitle"/>
          </p:nvPr>
        </p:nvSpPr>
        <p:spPr>
          <a:xfrm>
            <a:off x="803513" y="1124734"/>
            <a:ext cx="7548918" cy="2149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b="0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85"/>
          <p:cNvSpPr txBox="1"/>
          <p:nvPr>
            <p:ph idx="1" type="subTitle"/>
          </p:nvPr>
        </p:nvSpPr>
        <p:spPr>
          <a:xfrm>
            <a:off x="803512" y="3483911"/>
            <a:ext cx="7573769" cy="22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1" i="0" sz="135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23" name="Google Shape;32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0786" y="4533943"/>
            <a:ext cx="1288884" cy="3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85"/>
          <p:cNvSpPr txBox="1"/>
          <p:nvPr>
            <p:ph idx="2" type="body"/>
          </p:nvPr>
        </p:nvSpPr>
        <p:spPr>
          <a:xfrm>
            <a:off x="803513" y="3709238"/>
            <a:ext cx="7573572" cy="21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i="1" sz="135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25" name="Google Shape;325;p85"/>
          <p:cNvGrpSpPr/>
          <p:nvPr/>
        </p:nvGrpSpPr>
        <p:grpSpPr>
          <a:xfrm>
            <a:off x="1387280" y="457154"/>
            <a:ext cx="685800" cy="685800"/>
            <a:chOff x="1849706" y="609539"/>
            <a:chExt cx="914400" cy="914400"/>
          </a:xfrm>
        </p:grpSpPr>
        <p:sp>
          <p:nvSpPr>
            <p:cNvPr id="326" name="Google Shape;326;p85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7" name="Google Shape;327;p8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8" name="Google Shape;328;p85"/>
          <p:cNvGrpSpPr/>
          <p:nvPr/>
        </p:nvGrpSpPr>
        <p:grpSpPr>
          <a:xfrm rot="10800000">
            <a:off x="7137418" y="3916851"/>
            <a:ext cx="685800" cy="685800"/>
            <a:chOff x="1849706" y="609539"/>
            <a:chExt cx="914400" cy="914400"/>
          </a:xfrm>
        </p:grpSpPr>
        <p:sp>
          <p:nvSpPr>
            <p:cNvPr id="329" name="Google Shape;329;p85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0" name="Google Shape;330;p8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1" name="Google Shape;331;p85"/>
          <p:cNvPicPr preferRelativeResize="0"/>
          <p:nvPr/>
        </p:nvPicPr>
        <p:blipFill rotWithShape="1">
          <a:blip r:embed="rId4">
            <a:alphaModFix/>
          </a:blip>
          <a:srcRect b="6243" l="29644" r="30725" t="6053"/>
          <a:stretch/>
        </p:blipFill>
        <p:spPr>
          <a:xfrm>
            <a:off x="322118" y="3345873"/>
            <a:ext cx="924791" cy="1620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ext" showMasterSp="0">
  <p:cSld name="Nur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8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>
            <a:lvl1pPr lvl="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  <a:defRPr b="0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8"/>
          <p:cNvSpPr txBox="1"/>
          <p:nvPr>
            <p:ph type="ctrTitle"/>
          </p:nvPr>
        </p:nvSpPr>
        <p:spPr>
          <a:xfrm>
            <a:off x="467544" y="357504"/>
            <a:ext cx="5760000" cy="7355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3000"/>
              <a:buFont typeface="Arial"/>
              <a:buNone/>
              <a:defRPr b="0" sz="3000">
                <a:solidFill>
                  <a:srgbClr val="004F8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8"/>
          <p:cNvSpPr txBox="1"/>
          <p:nvPr>
            <p:ph idx="11" type="ftr"/>
          </p:nvPr>
        </p:nvSpPr>
        <p:spPr>
          <a:xfrm>
            <a:off x="576000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" name="Google Shape;3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7600" y="4670525"/>
            <a:ext cx="1292464" cy="335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86"/>
          <p:cNvSpPr/>
          <p:nvPr/>
        </p:nvSpPr>
        <p:spPr>
          <a:xfrm>
            <a:off x="803513" y="785583"/>
            <a:ext cx="7573572" cy="3477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5" name="Google Shape;335;p86"/>
          <p:cNvCxnSpPr/>
          <p:nvPr/>
        </p:nvCxnSpPr>
        <p:spPr>
          <a:xfrm>
            <a:off x="1646110" y="3623532"/>
            <a:ext cx="673097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6" name="Google Shape;336;p86"/>
          <p:cNvSpPr txBox="1"/>
          <p:nvPr>
            <p:ph type="ctrTitle"/>
          </p:nvPr>
        </p:nvSpPr>
        <p:spPr>
          <a:xfrm>
            <a:off x="803513" y="1124734"/>
            <a:ext cx="7548918" cy="2149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b="0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86"/>
          <p:cNvSpPr txBox="1"/>
          <p:nvPr>
            <p:ph idx="1" type="subTitle"/>
          </p:nvPr>
        </p:nvSpPr>
        <p:spPr>
          <a:xfrm>
            <a:off x="803512" y="3483911"/>
            <a:ext cx="7573769" cy="22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1" i="0" sz="135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38" name="Google Shape;338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0786" y="4533943"/>
            <a:ext cx="1288884" cy="3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86"/>
          <p:cNvSpPr txBox="1"/>
          <p:nvPr>
            <p:ph idx="2" type="body"/>
          </p:nvPr>
        </p:nvSpPr>
        <p:spPr>
          <a:xfrm>
            <a:off x="803513" y="3709238"/>
            <a:ext cx="7573572" cy="21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i="1" sz="135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40" name="Google Shape;340;p86"/>
          <p:cNvGrpSpPr/>
          <p:nvPr/>
        </p:nvGrpSpPr>
        <p:grpSpPr>
          <a:xfrm>
            <a:off x="1387280" y="457154"/>
            <a:ext cx="685800" cy="685800"/>
            <a:chOff x="1849706" y="609539"/>
            <a:chExt cx="914400" cy="914400"/>
          </a:xfrm>
        </p:grpSpPr>
        <p:sp>
          <p:nvSpPr>
            <p:cNvPr id="341" name="Google Shape;341;p86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2" name="Google Shape;342;p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3" name="Google Shape;343;p86"/>
          <p:cNvGrpSpPr/>
          <p:nvPr/>
        </p:nvGrpSpPr>
        <p:grpSpPr>
          <a:xfrm rot="10800000">
            <a:off x="7137418" y="3916851"/>
            <a:ext cx="685800" cy="685800"/>
            <a:chOff x="1849706" y="609539"/>
            <a:chExt cx="914400" cy="914400"/>
          </a:xfrm>
        </p:grpSpPr>
        <p:sp>
          <p:nvSpPr>
            <p:cNvPr id="344" name="Google Shape;344;p86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5" name="Google Shape;345;p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6" name="Google Shape;346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688" y="3407050"/>
            <a:ext cx="729650" cy="1625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>
  <p:cSld name="9_Title Slide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87"/>
          <p:cNvSpPr/>
          <p:nvPr/>
        </p:nvSpPr>
        <p:spPr>
          <a:xfrm>
            <a:off x="803513" y="785583"/>
            <a:ext cx="7573572" cy="3477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0" name="Google Shape;350;p87"/>
          <p:cNvCxnSpPr/>
          <p:nvPr/>
        </p:nvCxnSpPr>
        <p:spPr>
          <a:xfrm>
            <a:off x="1646110" y="3623532"/>
            <a:ext cx="673097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1" name="Google Shape;351;p87"/>
          <p:cNvSpPr txBox="1"/>
          <p:nvPr>
            <p:ph type="ctrTitle"/>
          </p:nvPr>
        </p:nvSpPr>
        <p:spPr>
          <a:xfrm>
            <a:off x="803513" y="1124734"/>
            <a:ext cx="7548918" cy="2149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b="0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87"/>
          <p:cNvSpPr txBox="1"/>
          <p:nvPr>
            <p:ph idx="1" type="subTitle"/>
          </p:nvPr>
        </p:nvSpPr>
        <p:spPr>
          <a:xfrm>
            <a:off x="803512" y="3483911"/>
            <a:ext cx="7573769" cy="22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1" i="0" sz="135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53" name="Google Shape;353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0786" y="4533943"/>
            <a:ext cx="1288884" cy="3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87"/>
          <p:cNvSpPr txBox="1"/>
          <p:nvPr>
            <p:ph idx="2" type="body"/>
          </p:nvPr>
        </p:nvSpPr>
        <p:spPr>
          <a:xfrm>
            <a:off x="803513" y="3709238"/>
            <a:ext cx="7573572" cy="21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i="1" sz="135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55" name="Google Shape;355;p87"/>
          <p:cNvGrpSpPr/>
          <p:nvPr/>
        </p:nvGrpSpPr>
        <p:grpSpPr>
          <a:xfrm>
            <a:off x="1387280" y="457154"/>
            <a:ext cx="685800" cy="685800"/>
            <a:chOff x="1849706" y="609539"/>
            <a:chExt cx="914400" cy="914400"/>
          </a:xfrm>
        </p:grpSpPr>
        <p:sp>
          <p:nvSpPr>
            <p:cNvPr id="356" name="Google Shape;356;p87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7" name="Google Shape;357;p8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8" name="Google Shape;358;p87"/>
          <p:cNvGrpSpPr/>
          <p:nvPr/>
        </p:nvGrpSpPr>
        <p:grpSpPr>
          <a:xfrm rot="10800000">
            <a:off x="7137418" y="3916851"/>
            <a:ext cx="685800" cy="685800"/>
            <a:chOff x="1849706" y="609539"/>
            <a:chExt cx="914400" cy="914400"/>
          </a:xfrm>
        </p:grpSpPr>
        <p:sp>
          <p:nvSpPr>
            <p:cNvPr id="359" name="Google Shape;359;p87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0" name="Google Shape;360;p8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1" name="Google Shape;361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031" y="3445295"/>
            <a:ext cx="1537562" cy="144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>
  <p:cSld name="10_Title Slide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8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88"/>
          <p:cNvSpPr/>
          <p:nvPr/>
        </p:nvSpPr>
        <p:spPr>
          <a:xfrm>
            <a:off x="803513" y="785583"/>
            <a:ext cx="7573572" cy="3477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5" name="Google Shape;365;p88"/>
          <p:cNvCxnSpPr/>
          <p:nvPr/>
        </p:nvCxnSpPr>
        <p:spPr>
          <a:xfrm>
            <a:off x="1646110" y="3623532"/>
            <a:ext cx="673097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6" name="Google Shape;366;p88"/>
          <p:cNvSpPr txBox="1"/>
          <p:nvPr>
            <p:ph type="ctrTitle"/>
          </p:nvPr>
        </p:nvSpPr>
        <p:spPr>
          <a:xfrm>
            <a:off x="803513" y="1124734"/>
            <a:ext cx="7548918" cy="2149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b="0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88"/>
          <p:cNvSpPr txBox="1"/>
          <p:nvPr>
            <p:ph idx="1" type="subTitle"/>
          </p:nvPr>
        </p:nvSpPr>
        <p:spPr>
          <a:xfrm>
            <a:off x="803512" y="3483911"/>
            <a:ext cx="7573769" cy="22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1" i="0" sz="135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68" name="Google Shape;368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0786" y="4533943"/>
            <a:ext cx="1288884" cy="3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88"/>
          <p:cNvSpPr txBox="1"/>
          <p:nvPr>
            <p:ph idx="2" type="body"/>
          </p:nvPr>
        </p:nvSpPr>
        <p:spPr>
          <a:xfrm>
            <a:off x="803513" y="3709238"/>
            <a:ext cx="7573572" cy="21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i="1" sz="135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70" name="Google Shape;370;p88"/>
          <p:cNvGrpSpPr/>
          <p:nvPr/>
        </p:nvGrpSpPr>
        <p:grpSpPr>
          <a:xfrm>
            <a:off x="1387280" y="457154"/>
            <a:ext cx="685800" cy="685800"/>
            <a:chOff x="1849706" y="609539"/>
            <a:chExt cx="914400" cy="914400"/>
          </a:xfrm>
        </p:grpSpPr>
        <p:sp>
          <p:nvSpPr>
            <p:cNvPr id="371" name="Google Shape;371;p88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2" name="Google Shape;372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3" name="Google Shape;373;p88"/>
          <p:cNvGrpSpPr/>
          <p:nvPr/>
        </p:nvGrpSpPr>
        <p:grpSpPr>
          <a:xfrm rot="10800000">
            <a:off x="7137418" y="3916851"/>
            <a:ext cx="685800" cy="685800"/>
            <a:chOff x="1849706" y="609539"/>
            <a:chExt cx="914400" cy="914400"/>
          </a:xfrm>
        </p:grpSpPr>
        <p:sp>
          <p:nvSpPr>
            <p:cNvPr id="374" name="Google Shape;374;p88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5" name="Google Shape;375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6" name="Google Shape;376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575" y="3479785"/>
            <a:ext cx="727484" cy="139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>
  <p:cSld name="11_Title Slide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8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89"/>
          <p:cNvSpPr/>
          <p:nvPr/>
        </p:nvSpPr>
        <p:spPr>
          <a:xfrm>
            <a:off x="803513" y="785583"/>
            <a:ext cx="7573572" cy="3477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0" name="Google Shape;380;p89"/>
          <p:cNvCxnSpPr/>
          <p:nvPr/>
        </p:nvCxnSpPr>
        <p:spPr>
          <a:xfrm>
            <a:off x="1646110" y="3623532"/>
            <a:ext cx="673097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1" name="Google Shape;381;p89"/>
          <p:cNvSpPr txBox="1"/>
          <p:nvPr>
            <p:ph type="ctrTitle"/>
          </p:nvPr>
        </p:nvSpPr>
        <p:spPr>
          <a:xfrm>
            <a:off x="803513" y="1124734"/>
            <a:ext cx="7548918" cy="2149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b="0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89"/>
          <p:cNvSpPr txBox="1"/>
          <p:nvPr>
            <p:ph idx="1" type="subTitle"/>
          </p:nvPr>
        </p:nvSpPr>
        <p:spPr>
          <a:xfrm>
            <a:off x="803512" y="3483911"/>
            <a:ext cx="7573769" cy="22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1" i="0" sz="135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83" name="Google Shape;38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20786" y="4533943"/>
            <a:ext cx="1288884" cy="3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89"/>
          <p:cNvSpPr txBox="1"/>
          <p:nvPr>
            <p:ph idx="2" type="body"/>
          </p:nvPr>
        </p:nvSpPr>
        <p:spPr>
          <a:xfrm>
            <a:off x="803513" y="3709238"/>
            <a:ext cx="7573572" cy="21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i="1" sz="135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85" name="Google Shape;385;p89"/>
          <p:cNvGrpSpPr/>
          <p:nvPr/>
        </p:nvGrpSpPr>
        <p:grpSpPr>
          <a:xfrm>
            <a:off x="1387280" y="457154"/>
            <a:ext cx="685800" cy="685800"/>
            <a:chOff x="1849706" y="609539"/>
            <a:chExt cx="914400" cy="914400"/>
          </a:xfrm>
        </p:grpSpPr>
        <p:sp>
          <p:nvSpPr>
            <p:cNvPr id="386" name="Google Shape;386;p89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7" name="Google Shape;387;p8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8" name="Google Shape;388;p89"/>
          <p:cNvGrpSpPr/>
          <p:nvPr/>
        </p:nvGrpSpPr>
        <p:grpSpPr>
          <a:xfrm rot="10800000">
            <a:off x="7137418" y="3916851"/>
            <a:ext cx="685800" cy="685800"/>
            <a:chOff x="1849706" y="609539"/>
            <a:chExt cx="914400" cy="914400"/>
          </a:xfrm>
        </p:grpSpPr>
        <p:sp>
          <p:nvSpPr>
            <p:cNvPr id="389" name="Google Shape;389;p89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0" name="Google Shape;390;p8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1" name="Google Shape;391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328" y="3208593"/>
            <a:ext cx="1155459" cy="1663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90"/>
          <p:cNvSpPr/>
          <p:nvPr/>
        </p:nvSpPr>
        <p:spPr>
          <a:xfrm>
            <a:off x="-477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90"/>
          <p:cNvSpPr/>
          <p:nvPr/>
        </p:nvSpPr>
        <p:spPr>
          <a:xfrm>
            <a:off x="803513" y="785583"/>
            <a:ext cx="7573572" cy="3477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" name="Google Shape;395;p90"/>
          <p:cNvGrpSpPr/>
          <p:nvPr/>
        </p:nvGrpSpPr>
        <p:grpSpPr>
          <a:xfrm>
            <a:off x="1387280" y="457154"/>
            <a:ext cx="685800" cy="685800"/>
            <a:chOff x="1849706" y="609539"/>
            <a:chExt cx="914400" cy="914400"/>
          </a:xfrm>
        </p:grpSpPr>
        <p:sp>
          <p:nvSpPr>
            <p:cNvPr id="396" name="Google Shape;396;p90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7" name="Google Shape;397;p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90"/>
          <p:cNvGrpSpPr/>
          <p:nvPr/>
        </p:nvGrpSpPr>
        <p:grpSpPr>
          <a:xfrm rot="10800000">
            <a:off x="7137418" y="3916851"/>
            <a:ext cx="685800" cy="685800"/>
            <a:chOff x="1849706" y="609539"/>
            <a:chExt cx="914400" cy="914400"/>
          </a:xfrm>
        </p:grpSpPr>
        <p:sp>
          <p:nvSpPr>
            <p:cNvPr id="399" name="Google Shape;399;p90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0" name="Google Shape;400;p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01" name="Google Shape;401;p90"/>
          <p:cNvCxnSpPr/>
          <p:nvPr/>
        </p:nvCxnSpPr>
        <p:spPr>
          <a:xfrm>
            <a:off x="1646110" y="3623532"/>
            <a:ext cx="673097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2" name="Google Shape;402;p90"/>
          <p:cNvSpPr txBox="1"/>
          <p:nvPr>
            <p:ph type="ctrTitle"/>
          </p:nvPr>
        </p:nvSpPr>
        <p:spPr>
          <a:xfrm>
            <a:off x="2923275" y="1142954"/>
            <a:ext cx="5208300" cy="21308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sz="2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90"/>
          <p:cNvSpPr txBox="1"/>
          <p:nvPr>
            <p:ph idx="1" type="subTitle"/>
          </p:nvPr>
        </p:nvSpPr>
        <p:spPr>
          <a:xfrm>
            <a:off x="2923275" y="3483911"/>
            <a:ext cx="5233150" cy="22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1" i="0" sz="135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404" name="Google Shape;40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0786" y="4533943"/>
            <a:ext cx="1288884" cy="3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90"/>
          <p:cNvSpPr txBox="1"/>
          <p:nvPr>
            <p:ph idx="2" type="body"/>
          </p:nvPr>
        </p:nvSpPr>
        <p:spPr>
          <a:xfrm>
            <a:off x="2923273" y="3709238"/>
            <a:ext cx="5232956" cy="21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i="1" sz="135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6" name="Google Shape;406;p90"/>
          <p:cNvPicPr preferRelativeResize="0"/>
          <p:nvPr/>
        </p:nvPicPr>
        <p:blipFill rotWithShape="1">
          <a:blip r:embed="rId4">
            <a:alphaModFix/>
          </a:blip>
          <a:srcRect b="0" l="27286" r="7630" t="13136"/>
          <a:stretch/>
        </p:blipFill>
        <p:spPr>
          <a:xfrm>
            <a:off x="-11624" y="1127502"/>
            <a:ext cx="2824566" cy="2677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1"/>
          <p:cNvSpPr/>
          <p:nvPr/>
        </p:nvSpPr>
        <p:spPr>
          <a:xfrm>
            <a:off x="-477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91"/>
          <p:cNvSpPr/>
          <p:nvPr/>
        </p:nvSpPr>
        <p:spPr>
          <a:xfrm>
            <a:off x="803513" y="785583"/>
            <a:ext cx="7573572" cy="3477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91"/>
          <p:cNvPicPr preferRelativeResize="0"/>
          <p:nvPr/>
        </p:nvPicPr>
        <p:blipFill rotWithShape="1">
          <a:blip r:embed="rId2">
            <a:alphaModFix/>
          </a:blip>
          <a:srcRect b="10191" l="25853" r="3918" t="8280"/>
          <a:stretch/>
        </p:blipFill>
        <p:spPr>
          <a:xfrm>
            <a:off x="-10391" y="1132610"/>
            <a:ext cx="2722418" cy="2660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91"/>
          <p:cNvGrpSpPr/>
          <p:nvPr/>
        </p:nvGrpSpPr>
        <p:grpSpPr>
          <a:xfrm>
            <a:off x="1387280" y="457154"/>
            <a:ext cx="685800" cy="685800"/>
            <a:chOff x="1849706" y="609539"/>
            <a:chExt cx="914400" cy="914400"/>
          </a:xfrm>
        </p:grpSpPr>
        <p:sp>
          <p:nvSpPr>
            <p:cNvPr id="412" name="Google Shape;412;p91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3" name="Google Shape;413;p9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91"/>
          <p:cNvGrpSpPr/>
          <p:nvPr/>
        </p:nvGrpSpPr>
        <p:grpSpPr>
          <a:xfrm rot="10800000">
            <a:off x="7137418" y="3916851"/>
            <a:ext cx="685800" cy="685800"/>
            <a:chOff x="1849706" y="609539"/>
            <a:chExt cx="914400" cy="914400"/>
          </a:xfrm>
        </p:grpSpPr>
        <p:sp>
          <p:nvSpPr>
            <p:cNvPr id="415" name="Google Shape;415;p91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6" name="Google Shape;416;p9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17" name="Google Shape;417;p91"/>
          <p:cNvCxnSpPr/>
          <p:nvPr/>
        </p:nvCxnSpPr>
        <p:spPr>
          <a:xfrm>
            <a:off x="1646110" y="3623532"/>
            <a:ext cx="673097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8" name="Google Shape;418;p91"/>
          <p:cNvSpPr txBox="1"/>
          <p:nvPr>
            <p:ph type="ctrTitle"/>
          </p:nvPr>
        </p:nvSpPr>
        <p:spPr>
          <a:xfrm>
            <a:off x="2923275" y="1142954"/>
            <a:ext cx="5208300" cy="21308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sz="2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91"/>
          <p:cNvSpPr txBox="1"/>
          <p:nvPr>
            <p:ph idx="1" type="subTitle"/>
          </p:nvPr>
        </p:nvSpPr>
        <p:spPr>
          <a:xfrm>
            <a:off x="2923275" y="3483911"/>
            <a:ext cx="5233150" cy="22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1" i="0" sz="135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420" name="Google Shape;420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0786" y="4533943"/>
            <a:ext cx="1288884" cy="3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91"/>
          <p:cNvSpPr txBox="1"/>
          <p:nvPr>
            <p:ph idx="2" type="body"/>
          </p:nvPr>
        </p:nvSpPr>
        <p:spPr>
          <a:xfrm>
            <a:off x="2923273" y="3709238"/>
            <a:ext cx="5232956" cy="21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i="1" sz="135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92"/>
          <p:cNvSpPr/>
          <p:nvPr/>
        </p:nvSpPr>
        <p:spPr>
          <a:xfrm>
            <a:off x="-477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92"/>
          <p:cNvSpPr/>
          <p:nvPr/>
        </p:nvSpPr>
        <p:spPr>
          <a:xfrm>
            <a:off x="803513" y="785583"/>
            <a:ext cx="7573572" cy="3477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5" name="Google Shape;425;p92"/>
          <p:cNvGrpSpPr/>
          <p:nvPr/>
        </p:nvGrpSpPr>
        <p:grpSpPr>
          <a:xfrm>
            <a:off x="1387280" y="457154"/>
            <a:ext cx="685800" cy="685800"/>
            <a:chOff x="1849706" y="609539"/>
            <a:chExt cx="914400" cy="914400"/>
          </a:xfrm>
        </p:grpSpPr>
        <p:sp>
          <p:nvSpPr>
            <p:cNvPr id="426" name="Google Shape;426;p92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7" name="Google Shape;427;p9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8" name="Google Shape;428;p92"/>
          <p:cNvGrpSpPr/>
          <p:nvPr/>
        </p:nvGrpSpPr>
        <p:grpSpPr>
          <a:xfrm rot="10800000">
            <a:off x="7137418" y="3916851"/>
            <a:ext cx="685800" cy="685800"/>
            <a:chOff x="1849706" y="609539"/>
            <a:chExt cx="914400" cy="914400"/>
          </a:xfrm>
        </p:grpSpPr>
        <p:sp>
          <p:nvSpPr>
            <p:cNvPr id="429" name="Google Shape;429;p92"/>
            <p:cNvSpPr/>
            <p:nvPr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0" name="Google Shape;430;p9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1849706" y="707095"/>
              <a:ext cx="914400" cy="71928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31" name="Google Shape;431;p92"/>
          <p:cNvCxnSpPr/>
          <p:nvPr/>
        </p:nvCxnSpPr>
        <p:spPr>
          <a:xfrm>
            <a:off x="1646110" y="3623532"/>
            <a:ext cx="673097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2" name="Google Shape;432;p92"/>
          <p:cNvSpPr txBox="1"/>
          <p:nvPr>
            <p:ph type="ctrTitle"/>
          </p:nvPr>
        </p:nvSpPr>
        <p:spPr>
          <a:xfrm>
            <a:off x="1387279" y="1142954"/>
            <a:ext cx="6435938" cy="21308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sz="2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92"/>
          <p:cNvSpPr txBox="1"/>
          <p:nvPr>
            <p:ph idx="1" type="subTitle"/>
          </p:nvPr>
        </p:nvSpPr>
        <p:spPr>
          <a:xfrm>
            <a:off x="1388114" y="3483911"/>
            <a:ext cx="6466644" cy="22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1" i="0" sz="135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434" name="Google Shape;434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0786" y="4533943"/>
            <a:ext cx="1288884" cy="33836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92"/>
          <p:cNvSpPr txBox="1"/>
          <p:nvPr>
            <p:ph idx="2" type="body"/>
          </p:nvPr>
        </p:nvSpPr>
        <p:spPr>
          <a:xfrm>
            <a:off x="1388106" y="3709238"/>
            <a:ext cx="6466406" cy="212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 i="1" sz="135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Chapter Slide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7" name="Google Shape;437;p93"/>
          <p:cNvCxnSpPr/>
          <p:nvPr/>
        </p:nvCxnSpPr>
        <p:spPr>
          <a:xfrm>
            <a:off x="1429186" y="3904205"/>
            <a:ext cx="7395206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8" name="Google Shape;438;p93"/>
          <p:cNvCxnSpPr/>
          <p:nvPr/>
        </p:nvCxnSpPr>
        <p:spPr>
          <a:xfrm>
            <a:off x="1414464" y="657225"/>
            <a:ext cx="7395206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9" name="Google Shape;439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6031" y="978572"/>
            <a:ext cx="957697" cy="758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CE-EN-quadri.eps" id="440" name="Google Shape;440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7904" y="706932"/>
            <a:ext cx="1728192" cy="1200038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3"/>
          <p:cNvSpPr txBox="1"/>
          <p:nvPr/>
        </p:nvSpPr>
        <p:spPr>
          <a:xfrm>
            <a:off x="1858273" y="4397742"/>
            <a:ext cx="6238781" cy="411445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5"/>
              <a:buFont typeface="Arial"/>
              <a:buNone/>
            </a:pPr>
            <a:r>
              <a:rPr b="1" i="0" lang="de-DE" sz="5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European Union 2021</a:t>
            </a:r>
            <a:endParaRPr/>
          </a:p>
          <a:p>
            <a:pPr indent="0" lvl="0" marL="0" marR="0" rtl="0" algn="just">
              <a:spcBef>
                <a:spcPts val="9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b="0" i="0" lang="de-DE" sz="4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Unless otherwise noted the reuse of this presentation is authorised under the </a:t>
            </a:r>
            <a:r>
              <a:rPr b="0" i="0" lang="de-DE" sz="4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 BY 4.0</a:t>
            </a:r>
            <a:r>
              <a:rPr b="1" i="0" lang="de-DE" sz="4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de-DE" sz="4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license. For any use or reproduction of elements that are not owned by the EU, permission may need to be sought directly from the respective right holders.</a:t>
            </a:r>
            <a:br>
              <a:rPr b="0" i="0" lang="de-DE" sz="4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de-DE" sz="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credits:</a:t>
            </a:r>
            <a:r>
              <a:rPr b="0" i="0" lang="de-DE" sz="4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de-DE" sz="4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ivector #249868181, #251163013, #273480523, #241215668, #245719946, #251163053, #252508849, #241215668,  #244690530, #222596698, #235536634, #263530636, #66009682, #273480523, #362422833; © petovarga #366009967; © shooarts # 121467308, 2020. Source: Stock.Adobe.com. Icons © Flaticon – all rights reserved.</a:t>
            </a:r>
            <a:endParaRPr/>
          </a:p>
        </p:txBody>
      </p:sp>
      <p:pic>
        <p:nvPicPr>
          <p:cNvPr id="442" name="Google Shape;442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6947" y="4495824"/>
            <a:ext cx="675000" cy="236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4"/>
          <p:cNvSpPr txBox="1"/>
          <p:nvPr>
            <p:ph type="title"/>
          </p:nvPr>
        </p:nvSpPr>
        <p:spPr>
          <a:xfrm>
            <a:off x="467544" y="195626"/>
            <a:ext cx="8208912" cy="70127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DA3"/>
              </a:buClr>
              <a:buSzPts val="1650"/>
              <a:buFont typeface="Arial"/>
              <a:buNone/>
              <a:defRPr sz="1650">
                <a:solidFill>
                  <a:srgbClr val="578D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94"/>
          <p:cNvSpPr txBox="1"/>
          <p:nvPr>
            <p:ph idx="1" type="body"/>
          </p:nvPr>
        </p:nvSpPr>
        <p:spPr>
          <a:xfrm>
            <a:off x="467544" y="1180686"/>
            <a:ext cx="8208912" cy="35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5A57"/>
              </a:buClr>
              <a:buSzPts val="1440"/>
              <a:buFont typeface="Arial"/>
              <a:buChar char="•"/>
              <a:defRPr i="0" sz="1200">
                <a:solidFill>
                  <a:srgbClr val="676767"/>
                </a:solidFill>
              </a:defRPr>
            </a:lvl1pPr>
            <a:lvl2pPr indent="-32385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C20016"/>
              </a:buClr>
              <a:buSzPts val="1500"/>
              <a:buChar char="•"/>
              <a:defRPr>
                <a:solidFill>
                  <a:srgbClr val="8B8B8B"/>
                </a:solidFill>
              </a:defRPr>
            </a:lvl2pPr>
            <a:lvl3pPr indent="-314325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Font typeface="Arial"/>
              <a:buChar char="-"/>
              <a:defRPr>
                <a:solidFill>
                  <a:srgbClr val="676767"/>
                </a:solidFill>
              </a:defRPr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95"/>
          <p:cNvSpPr txBox="1"/>
          <p:nvPr>
            <p:ph type="title"/>
          </p:nvPr>
        </p:nvSpPr>
        <p:spPr>
          <a:xfrm>
            <a:off x="467545" y="702522"/>
            <a:ext cx="8208912" cy="23756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DA3"/>
              </a:buClr>
              <a:buSzPts val="2400"/>
              <a:buFont typeface="Arial"/>
              <a:buNone/>
              <a:defRPr sz="2400">
                <a:solidFill>
                  <a:srgbClr val="578D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95"/>
          <p:cNvSpPr txBox="1"/>
          <p:nvPr/>
        </p:nvSpPr>
        <p:spPr>
          <a:xfrm>
            <a:off x="5436096" y="4759993"/>
            <a:ext cx="18722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rgbClr val="669AA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669AA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2"/>
          <p:cNvSpPr txBox="1"/>
          <p:nvPr>
            <p:ph type="title"/>
          </p:nvPr>
        </p:nvSpPr>
        <p:spPr>
          <a:xfrm>
            <a:off x="628650" y="351000"/>
            <a:ext cx="7886700" cy="450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b="1" sz="27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2"/>
          <p:cNvSpPr txBox="1"/>
          <p:nvPr>
            <p:ph idx="1" type="body"/>
          </p:nvPr>
        </p:nvSpPr>
        <p:spPr>
          <a:xfrm>
            <a:off x="628650" y="907746"/>
            <a:ext cx="7886700" cy="3625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1" name="Google Shape;4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400" y="4564089"/>
            <a:ext cx="1292464" cy="335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>
  <p:cSld name="8_Title and Content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96"/>
          <p:cNvSpPr txBox="1"/>
          <p:nvPr>
            <p:ph idx="1" type="body"/>
          </p:nvPr>
        </p:nvSpPr>
        <p:spPr>
          <a:xfrm>
            <a:off x="274321" y="1069260"/>
            <a:ext cx="8507731" cy="3563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1" name="Google Shape;451;p96"/>
          <p:cNvSpPr txBox="1"/>
          <p:nvPr>
            <p:ph type="title"/>
          </p:nvPr>
        </p:nvSpPr>
        <p:spPr>
          <a:xfrm>
            <a:off x="274321" y="183279"/>
            <a:ext cx="8507731" cy="5048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96"/>
          <p:cNvSpPr txBox="1"/>
          <p:nvPr>
            <p:ph idx="12" type="sldNum"/>
          </p:nvPr>
        </p:nvSpPr>
        <p:spPr>
          <a:xfrm>
            <a:off x="6724651" y="4849586"/>
            <a:ext cx="2057400" cy="2110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57697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453" name="Google Shape;453;p96"/>
          <p:cNvSpPr txBox="1"/>
          <p:nvPr/>
        </p:nvSpPr>
        <p:spPr>
          <a:xfrm>
            <a:off x="5436096" y="4759993"/>
            <a:ext cx="18722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>
                <a:solidFill>
                  <a:srgbClr val="669AA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669AA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9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7" name="Google Shape;457;p98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Google Shape;458;p98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and Content" type="obj">
  <p:cSld name="OBJECT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99"/>
          <p:cNvSpPr txBox="1"/>
          <p:nvPr>
            <p:ph type="title"/>
          </p:nvPr>
        </p:nvSpPr>
        <p:spPr>
          <a:xfrm>
            <a:off x="831846" y="202408"/>
            <a:ext cx="7886700" cy="4405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50"/>
              <a:buFont typeface="Arial"/>
              <a:buNone/>
              <a:defRPr sz="25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99"/>
          <p:cNvSpPr txBox="1"/>
          <p:nvPr>
            <p:ph idx="1" type="body"/>
          </p:nvPr>
        </p:nvSpPr>
        <p:spPr>
          <a:xfrm>
            <a:off x="831846" y="833439"/>
            <a:ext cx="7886700" cy="3799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hapter Slide (2)">
  <p:cSld name="2_Chapter Slide (2)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9" y="0"/>
            <a:ext cx="914222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389" y="4534399"/>
            <a:ext cx="1287150" cy="33791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3"/>
          <p:cNvSpPr txBox="1"/>
          <p:nvPr>
            <p:ph type="ctrTitle"/>
          </p:nvPr>
        </p:nvSpPr>
        <p:spPr>
          <a:xfrm>
            <a:off x="807760" y="1389046"/>
            <a:ext cx="7617223" cy="131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3"/>
          <p:cNvSpPr txBox="1"/>
          <p:nvPr>
            <p:ph idx="1" type="subTitle"/>
          </p:nvPr>
        </p:nvSpPr>
        <p:spPr>
          <a:xfrm>
            <a:off x="807759" y="960728"/>
            <a:ext cx="7617223" cy="366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47" name="Google Shape;47;p63"/>
          <p:cNvCxnSpPr/>
          <p:nvPr/>
        </p:nvCxnSpPr>
        <p:spPr>
          <a:xfrm>
            <a:off x="807760" y="841772"/>
            <a:ext cx="7617222" cy="2585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hapter Slide (2)">
  <p:cSld name="3_Chapter Slide (2)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9" y="1143"/>
            <a:ext cx="9142222" cy="514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389" y="4534399"/>
            <a:ext cx="1287150" cy="33791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4"/>
          <p:cNvSpPr txBox="1"/>
          <p:nvPr>
            <p:ph type="ctrTitle"/>
          </p:nvPr>
        </p:nvSpPr>
        <p:spPr>
          <a:xfrm>
            <a:off x="807760" y="1389046"/>
            <a:ext cx="7617223" cy="131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4"/>
          <p:cNvSpPr txBox="1"/>
          <p:nvPr>
            <p:ph idx="1" type="subTitle"/>
          </p:nvPr>
        </p:nvSpPr>
        <p:spPr>
          <a:xfrm>
            <a:off x="807759" y="960728"/>
            <a:ext cx="7617223" cy="366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53" name="Google Shape;53;p64"/>
          <p:cNvCxnSpPr/>
          <p:nvPr/>
        </p:nvCxnSpPr>
        <p:spPr>
          <a:xfrm>
            <a:off x="807760" y="841772"/>
            <a:ext cx="7617222" cy="2585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 (2)">
  <p:cSld name="Chapter Slide (2)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389" y="4534399"/>
            <a:ext cx="1287150" cy="33791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5"/>
          <p:cNvSpPr txBox="1"/>
          <p:nvPr>
            <p:ph type="ctrTitle"/>
          </p:nvPr>
        </p:nvSpPr>
        <p:spPr>
          <a:xfrm>
            <a:off x="807760" y="1389046"/>
            <a:ext cx="7617223" cy="131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5"/>
          <p:cNvSpPr txBox="1"/>
          <p:nvPr>
            <p:ph idx="1" type="subTitle"/>
          </p:nvPr>
        </p:nvSpPr>
        <p:spPr>
          <a:xfrm>
            <a:off x="807759" y="960728"/>
            <a:ext cx="7617223" cy="366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59" name="Google Shape;59;p65"/>
          <p:cNvCxnSpPr/>
          <p:nvPr/>
        </p:nvCxnSpPr>
        <p:spPr>
          <a:xfrm>
            <a:off x="807760" y="841772"/>
            <a:ext cx="7617222" cy="2585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hapter Slide (2)">
  <p:cSld name="4_Chapter Slide (2)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9" y="0"/>
            <a:ext cx="914222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389" y="4534399"/>
            <a:ext cx="1287150" cy="33791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66"/>
          <p:cNvSpPr txBox="1"/>
          <p:nvPr>
            <p:ph type="ctrTitle"/>
          </p:nvPr>
        </p:nvSpPr>
        <p:spPr>
          <a:xfrm>
            <a:off x="807760" y="1389046"/>
            <a:ext cx="7617223" cy="131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6"/>
          <p:cNvSpPr txBox="1"/>
          <p:nvPr>
            <p:ph idx="1" type="subTitle"/>
          </p:nvPr>
        </p:nvSpPr>
        <p:spPr>
          <a:xfrm>
            <a:off x="807759" y="960728"/>
            <a:ext cx="7617223" cy="366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65" name="Google Shape;65;p66"/>
          <p:cNvCxnSpPr/>
          <p:nvPr/>
        </p:nvCxnSpPr>
        <p:spPr>
          <a:xfrm>
            <a:off x="807760" y="841772"/>
            <a:ext cx="7617222" cy="2585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0.xml"/><Relationship Id="rId1" Type="http://schemas.openxmlformats.org/officeDocument/2006/relationships/image" Target="../media/image15.jp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43.xml"/><Relationship Id="rId24" Type="http://schemas.openxmlformats.org/officeDocument/2006/relationships/theme" Target="../theme/theme3.xml"/><Relationship Id="rId12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9.xml"/><Relationship Id="rId6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/>
          <p:nvPr>
            <p:ph type="title"/>
          </p:nvPr>
        </p:nvSpPr>
        <p:spPr>
          <a:xfrm>
            <a:off x="628650" y="362145"/>
            <a:ext cx="7886700" cy="5867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4"/>
          <p:cNvSpPr txBox="1"/>
          <p:nvPr>
            <p:ph idx="1" type="body"/>
          </p:nvPr>
        </p:nvSpPr>
        <p:spPr>
          <a:xfrm>
            <a:off x="628650" y="1369219"/>
            <a:ext cx="7886700" cy="2911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4"/>
          <p:cNvSpPr txBox="1"/>
          <p:nvPr>
            <p:ph idx="12" type="sldNum"/>
          </p:nvPr>
        </p:nvSpPr>
        <p:spPr>
          <a:xfrm>
            <a:off x="628650" y="45984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3" name="Google Shape;13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91400" y="4537000"/>
            <a:ext cx="1292464" cy="33530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F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84150" y="141685"/>
            <a:ext cx="21336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9"/>
          <p:cNvSpPr/>
          <p:nvPr/>
        </p:nvSpPr>
        <p:spPr>
          <a:xfrm>
            <a:off x="146050" y="134542"/>
            <a:ext cx="8839200" cy="10690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9"/>
          <p:cNvSpPr txBox="1"/>
          <p:nvPr/>
        </p:nvSpPr>
        <p:spPr>
          <a:xfrm>
            <a:off x="899592" y="1371600"/>
            <a:ext cx="7593012" cy="539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de-DE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Mastertitelformat bearbeiten</a:t>
            </a:r>
            <a:endParaRPr/>
          </a:p>
        </p:txBody>
      </p:sp>
      <p:sp>
        <p:nvSpPr>
          <p:cNvPr id="209" name="Google Shape;209;p49"/>
          <p:cNvSpPr txBox="1"/>
          <p:nvPr/>
        </p:nvSpPr>
        <p:spPr>
          <a:xfrm>
            <a:off x="899592" y="1885950"/>
            <a:ext cx="759301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None/>
            </a:pPr>
            <a:r>
              <a:rPr b="0" i="0" lang="de-DE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Master-Untertitelformat bearbeiten</a:t>
            </a:r>
            <a:endParaRPr/>
          </a:p>
        </p:txBody>
      </p:sp>
      <p:pic>
        <p:nvPicPr>
          <p:cNvPr id="210" name="Google Shape;21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00" y="3864758"/>
            <a:ext cx="9131300" cy="1295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1"/>
          <p:cNvSpPr txBox="1"/>
          <p:nvPr>
            <p:ph type="title"/>
          </p:nvPr>
        </p:nvSpPr>
        <p:spPr>
          <a:xfrm>
            <a:off x="628650" y="362145"/>
            <a:ext cx="7886700" cy="5867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3" name="Google Shape;263;p51"/>
          <p:cNvSpPr txBox="1"/>
          <p:nvPr>
            <p:ph idx="1" type="body"/>
          </p:nvPr>
        </p:nvSpPr>
        <p:spPr>
          <a:xfrm>
            <a:off x="628650" y="1369219"/>
            <a:ext cx="7886700" cy="2911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51"/>
          <p:cNvSpPr txBox="1"/>
          <p:nvPr>
            <p:ph idx="12" type="sldNum"/>
          </p:nvPr>
        </p:nvSpPr>
        <p:spPr>
          <a:xfrm>
            <a:off x="628650" y="45984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90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90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90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90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90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90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90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90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2.png"/><Relationship Id="rId4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7.jpg"/><Relationship Id="rId4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jpg"/><Relationship Id="rId4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jpg"/><Relationship Id="rId4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jpg"/><Relationship Id="rId4" Type="http://schemas.openxmlformats.org/officeDocument/2006/relationships/hyperlink" Target="https://accelerator.eismea.eu/" TargetMode="External"/><Relationship Id="rId5" Type="http://schemas.openxmlformats.org/officeDocument/2006/relationships/hyperlink" Target="https://ec.europa.eu/info/funding-tenders/opportunities/portal/participant/register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Relationship Id="rId7" Type="http://schemas.openxmlformats.org/officeDocument/2006/relationships/image" Target="../media/image26.png"/><Relationship Id="rId8" Type="http://schemas.openxmlformats.org/officeDocument/2006/relationships/image" Target="../media/image4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jpg"/><Relationship Id="rId4" Type="http://schemas.openxmlformats.org/officeDocument/2006/relationships/image" Target="../media/image4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jpg"/><Relationship Id="rId4" Type="http://schemas.openxmlformats.org/officeDocument/2006/relationships/image" Target="../media/image3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jpg"/><Relationship Id="rId4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jpg"/><Relationship Id="rId4" Type="http://schemas.openxmlformats.org/officeDocument/2006/relationships/image" Target="../media/image4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accelerator.eismea.eu/" TargetMode="External"/><Relationship Id="rId4" Type="http://schemas.openxmlformats.org/officeDocument/2006/relationships/image" Target="../media/image4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eic.ec.europa.eu/index_en" TargetMode="External"/><Relationship Id="rId4" Type="http://schemas.openxmlformats.org/officeDocument/2006/relationships/hyperlink" Target="https://accelerator.eismea.eu/" TargetMode="External"/><Relationship Id="rId9" Type="http://schemas.openxmlformats.org/officeDocument/2006/relationships/hyperlink" Target="https://eic.ec.europa.eu/eic-funding-opportunities/business-acceleration-services/coaching-under-eic/call-expression-interest-establishing-list-eic-business-coaches_en" TargetMode="External"/><Relationship Id="rId5" Type="http://schemas.openxmlformats.org/officeDocument/2006/relationships/hyperlink" Target="https://eic.ec.europa.eu/guide-applicants_en" TargetMode="External"/><Relationship Id="rId6" Type="http://schemas.openxmlformats.org/officeDocument/2006/relationships/hyperlink" Target="https://eic.ec.europa.eu/system/files/2022-12/eic-work-programme-2023_en.pdf" TargetMode="External"/><Relationship Id="rId7" Type="http://schemas.openxmlformats.org/officeDocument/2006/relationships/hyperlink" Target="https://eic.ec.europa.eu/system/files/2022-03/220301%20EIC%20Investment%20Guidelines%20-%20Horizon%20Europe%20March%202022%20FINAL.pdf" TargetMode="External"/><Relationship Id="rId8" Type="http://schemas.openxmlformats.org/officeDocument/2006/relationships/hyperlink" Target="https://eic.ec.europa.eu/eic-frequently-asked-questions_en#ecl-inpage-348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2.xml"/><Relationship Id="rId3" Type="http://schemas.openxmlformats.org/officeDocument/2006/relationships/hyperlink" Target="mailto:eu-eap_sticooperation@servicefacility.eu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ec.europa.eu/horizon-europ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10"/>
          <p:cNvGrpSpPr/>
          <p:nvPr/>
        </p:nvGrpSpPr>
        <p:grpSpPr>
          <a:xfrm>
            <a:off x="0" y="0"/>
            <a:ext cx="9144000" cy="4299942"/>
            <a:chOff x="0" y="0"/>
            <a:chExt cx="9144000" cy="4299942"/>
          </a:xfrm>
        </p:grpSpPr>
        <p:pic>
          <p:nvPicPr>
            <p:cNvPr id="562" name="Google Shape;562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144000" cy="42999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10"/>
            <p:cNvPicPr preferRelativeResize="0"/>
            <p:nvPr/>
          </p:nvPicPr>
          <p:blipFill rotWithShape="1">
            <a:blip r:embed="rId3">
              <a:alphaModFix/>
            </a:blip>
            <a:srcRect b="80577" l="42033" r="52454" t="0"/>
            <a:stretch/>
          </p:blipFill>
          <p:spPr>
            <a:xfrm>
              <a:off x="323528" y="51470"/>
              <a:ext cx="3816424" cy="9361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4" name="Google Shape;564;p10"/>
          <p:cNvSpPr txBox="1"/>
          <p:nvPr>
            <p:ph idx="1" type="subTitle"/>
          </p:nvPr>
        </p:nvSpPr>
        <p:spPr>
          <a:xfrm>
            <a:off x="467544" y="1221600"/>
            <a:ext cx="8172000" cy="3006334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rPr lang="de-DE"/>
              <a:t>The EIC Accelerator provides support to start-ups and SMEs with  </a:t>
            </a:r>
            <a:endParaRPr/>
          </a:p>
          <a:p>
            <a:pPr indent="-342892" lvl="0" marL="342892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de-DE"/>
              <a:t>breakthrough, high-risk innovations (TRL 5/6)</a:t>
            </a:r>
            <a:endParaRPr/>
          </a:p>
          <a:p>
            <a:pPr indent="-342892" lvl="0" marL="342892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de-DE"/>
              <a:t>large international market potential </a:t>
            </a:r>
            <a:endParaRPr/>
          </a:p>
          <a:p>
            <a:pPr indent="-342892" lvl="0" marL="342892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de-DE"/>
              <a:t>European and global ambitions.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rPr lang="de-DE"/>
              <a:t>🡪 Develop innovations to market maturity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rPr lang="de-DE"/>
              <a:t>🡪 Start commercialisation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rPr lang="de-DE"/>
              <a:t>🡪 Blended Finance: grants + investment component</a:t>
            </a:r>
            <a:endParaRPr/>
          </a:p>
        </p:txBody>
      </p:sp>
      <p:sp>
        <p:nvSpPr>
          <p:cNvPr id="565" name="Google Shape;565;p10"/>
          <p:cNvSpPr txBox="1"/>
          <p:nvPr>
            <p:ph type="ctrTitle"/>
          </p:nvPr>
        </p:nvSpPr>
        <p:spPr>
          <a:xfrm>
            <a:off x="467544" y="357504"/>
            <a:ext cx="5760000" cy="7355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2800"/>
              <a:buFont typeface="Arial"/>
              <a:buNone/>
            </a:pPr>
            <a:r>
              <a:rPr lang="de-DE" sz="2800"/>
              <a:t>EIC Accelerator: Who can participate?</a:t>
            </a:r>
            <a:endParaRPr/>
          </a:p>
        </p:txBody>
      </p:sp>
      <p:sp>
        <p:nvSpPr>
          <p:cNvPr id="566" name="Google Shape;566;p10"/>
          <p:cNvSpPr txBox="1"/>
          <p:nvPr>
            <p:ph idx="11" type="ftr"/>
          </p:nvPr>
        </p:nvSpPr>
        <p:spPr>
          <a:xfrm>
            <a:off x="576000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1"/>
          <p:cNvSpPr txBox="1"/>
          <p:nvPr>
            <p:ph type="ctrTitle"/>
          </p:nvPr>
        </p:nvSpPr>
        <p:spPr>
          <a:xfrm>
            <a:off x="467544" y="357504"/>
            <a:ext cx="5760000" cy="7355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3200"/>
              <a:buFont typeface="Arial"/>
              <a:buNone/>
            </a:pPr>
            <a:r>
              <a:rPr lang="de-DE" sz="3200"/>
              <a:t>Was wird finanziert?</a:t>
            </a:r>
            <a:br>
              <a:rPr lang="de-DE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573" name="Google Shape;573;p11"/>
          <p:cNvSpPr txBox="1"/>
          <p:nvPr>
            <p:ph idx="11" type="ftr"/>
          </p:nvPr>
        </p:nvSpPr>
        <p:spPr>
          <a:xfrm>
            <a:off x="576000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1"/>
          <p:cNvSpPr txBox="1"/>
          <p:nvPr/>
        </p:nvSpPr>
        <p:spPr>
          <a:xfrm>
            <a:off x="467544" y="2931791"/>
            <a:ext cx="8172000" cy="1224136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Investment von 0,5 – 15 Mio. Euro</a:t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Finanzierung der Markteinführung und Scale-up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1"/>
          <p:cNvSpPr txBox="1"/>
          <p:nvPr>
            <p:ph idx="1" type="subTitle"/>
          </p:nvPr>
        </p:nvSpPr>
        <p:spPr>
          <a:xfrm>
            <a:off x="467544" y="1221600"/>
            <a:ext cx="6480720" cy="1629798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Zuwendung (Grant) bis 2,5 Mio. Euro (70% Förderquote)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de-DE"/>
              <a:t>Innovationsaktivitäten: Entwicklung, Demonstration und Prototyping, Zulassung, IP, vorbereitende Markteinführung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76" name="Google Shape;5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0"/>
            <a:ext cx="9144000" cy="4299942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11"/>
          <p:cNvSpPr txBox="1"/>
          <p:nvPr/>
        </p:nvSpPr>
        <p:spPr>
          <a:xfrm>
            <a:off x="619944" y="509904"/>
            <a:ext cx="6075144" cy="7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2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32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What kind of support do you get?</a:t>
            </a:r>
            <a:endParaRPr b="0" i="0" sz="3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1"/>
          <p:cNvSpPr txBox="1"/>
          <p:nvPr/>
        </p:nvSpPr>
        <p:spPr>
          <a:xfrm>
            <a:off x="619945" y="3137623"/>
            <a:ext cx="5536232" cy="98880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Investment of 0.5 - 15 million euros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Financing of the market launch and scale-up</a:t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1"/>
          <p:cNvSpPr txBox="1"/>
          <p:nvPr/>
        </p:nvSpPr>
        <p:spPr>
          <a:xfrm>
            <a:off x="619945" y="1374000"/>
            <a:ext cx="5536232" cy="1629798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Grant up to 2.5 million euros (70% funding rate)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Innovation activities: development, demonstration and prototyping, approval, IP, preparatory market launch</a:t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429994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12"/>
          <p:cNvSpPr txBox="1"/>
          <p:nvPr>
            <p:ph type="ctrTitle"/>
          </p:nvPr>
        </p:nvSpPr>
        <p:spPr>
          <a:xfrm>
            <a:off x="90994" y="132025"/>
            <a:ext cx="5760000" cy="7355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3200"/>
              <a:buFont typeface="Arial"/>
              <a:buNone/>
            </a:pPr>
            <a:r>
              <a:rPr lang="de-DE" sz="3200"/>
              <a:t>When can you submit?</a:t>
            </a:r>
            <a:endParaRPr/>
          </a:p>
        </p:txBody>
      </p:sp>
      <p:sp>
        <p:nvSpPr>
          <p:cNvPr id="587" name="Google Shape;587;p12"/>
          <p:cNvSpPr txBox="1"/>
          <p:nvPr>
            <p:ph idx="11" type="ftr"/>
          </p:nvPr>
        </p:nvSpPr>
        <p:spPr>
          <a:xfrm>
            <a:off x="576000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2"/>
          <p:cNvSpPr txBox="1"/>
          <p:nvPr/>
        </p:nvSpPr>
        <p:spPr>
          <a:xfrm>
            <a:off x="3657600" y="3072351"/>
            <a:ext cx="2354561" cy="14699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Next dates by invitation in 2023: </a:t>
            </a:r>
            <a:r>
              <a:rPr b="1" i="0" lang="de-DE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22nd of March</a:t>
            </a:r>
            <a:r>
              <a:rPr b="0" i="0" lang="de-DE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, 7th of June, and 4th of October </a:t>
            </a:r>
            <a:endParaRPr b="0" i="0" sz="18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9" name="Google Shape;589;p12"/>
          <p:cNvGrpSpPr/>
          <p:nvPr/>
        </p:nvGrpSpPr>
        <p:grpSpPr>
          <a:xfrm>
            <a:off x="3823558" y="1845395"/>
            <a:ext cx="1336039" cy="1346200"/>
            <a:chOff x="4561840" y="3383279"/>
            <a:chExt cx="1336039" cy="1346200"/>
          </a:xfrm>
        </p:grpSpPr>
        <p:pic>
          <p:nvPicPr>
            <p:cNvPr id="590" name="Google Shape;590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61840" y="3383279"/>
              <a:ext cx="1336039" cy="134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1" name="Google Shape;591;p12"/>
            <p:cNvSpPr/>
            <p:nvPr/>
          </p:nvSpPr>
          <p:spPr>
            <a:xfrm>
              <a:off x="4693920" y="3515359"/>
              <a:ext cx="1076960" cy="1087120"/>
            </a:xfrm>
            <a:custGeom>
              <a:rect b="b" l="l" r="r" t="t"/>
              <a:pathLst>
                <a:path extrusionOk="0" h="1087120" w="1076960">
                  <a:moveTo>
                    <a:pt x="538479" y="0"/>
                  </a:moveTo>
                  <a:lnTo>
                    <a:pt x="492012" y="1994"/>
                  </a:lnTo>
                  <a:lnTo>
                    <a:pt x="446643" y="7871"/>
                  </a:lnTo>
                  <a:lnTo>
                    <a:pt x="402534" y="17465"/>
                  </a:lnTo>
                  <a:lnTo>
                    <a:pt x="359847" y="30614"/>
                  </a:lnTo>
                  <a:lnTo>
                    <a:pt x="318743" y="47156"/>
                  </a:lnTo>
                  <a:lnTo>
                    <a:pt x="279385" y="66926"/>
                  </a:lnTo>
                  <a:lnTo>
                    <a:pt x="241932" y="89762"/>
                  </a:lnTo>
                  <a:lnTo>
                    <a:pt x="206548" y="115500"/>
                  </a:lnTo>
                  <a:lnTo>
                    <a:pt x="173393" y="143979"/>
                  </a:lnTo>
                  <a:lnTo>
                    <a:pt x="142629" y="175033"/>
                  </a:lnTo>
                  <a:lnTo>
                    <a:pt x="114417" y="208501"/>
                  </a:lnTo>
                  <a:lnTo>
                    <a:pt x="88920" y="244220"/>
                  </a:lnTo>
                  <a:lnTo>
                    <a:pt x="66298" y="282026"/>
                  </a:lnTo>
                  <a:lnTo>
                    <a:pt x="46713" y="321756"/>
                  </a:lnTo>
                  <a:lnTo>
                    <a:pt x="30327" y="363247"/>
                  </a:lnTo>
                  <a:lnTo>
                    <a:pt x="17301" y="406336"/>
                  </a:lnTo>
                  <a:lnTo>
                    <a:pt x="7797" y="450859"/>
                  </a:lnTo>
                  <a:lnTo>
                    <a:pt x="1976" y="496655"/>
                  </a:lnTo>
                  <a:lnTo>
                    <a:pt x="0" y="543560"/>
                  </a:lnTo>
                  <a:lnTo>
                    <a:pt x="1976" y="590464"/>
                  </a:lnTo>
                  <a:lnTo>
                    <a:pt x="7797" y="636260"/>
                  </a:lnTo>
                  <a:lnTo>
                    <a:pt x="17301" y="680783"/>
                  </a:lnTo>
                  <a:lnTo>
                    <a:pt x="30327" y="723872"/>
                  </a:lnTo>
                  <a:lnTo>
                    <a:pt x="46713" y="765363"/>
                  </a:lnTo>
                  <a:lnTo>
                    <a:pt x="66298" y="805093"/>
                  </a:lnTo>
                  <a:lnTo>
                    <a:pt x="88920" y="842899"/>
                  </a:lnTo>
                  <a:lnTo>
                    <a:pt x="114417" y="878618"/>
                  </a:lnTo>
                  <a:lnTo>
                    <a:pt x="142629" y="912086"/>
                  </a:lnTo>
                  <a:lnTo>
                    <a:pt x="173393" y="943140"/>
                  </a:lnTo>
                  <a:lnTo>
                    <a:pt x="206548" y="971619"/>
                  </a:lnTo>
                  <a:lnTo>
                    <a:pt x="241932" y="997357"/>
                  </a:lnTo>
                  <a:lnTo>
                    <a:pt x="279385" y="1020193"/>
                  </a:lnTo>
                  <a:lnTo>
                    <a:pt x="318743" y="1039963"/>
                  </a:lnTo>
                  <a:lnTo>
                    <a:pt x="359847" y="1056505"/>
                  </a:lnTo>
                  <a:lnTo>
                    <a:pt x="402534" y="1069654"/>
                  </a:lnTo>
                  <a:lnTo>
                    <a:pt x="446643" y="1079248"/>
                  </a:lnTo>
                  <a:lnTo>
                    <a:pt x="492012" y="1085125"/>
                  </a:lnTo>
                  <a:lnTo>
                    <a:pt x="538479" y="1087119"/>
                  </a:lnTo>
                  <a:lnTo>
                    <a:pt x="584947" y="1085125"/>
                  </a:lnTo>
                  <a:lnTo>
                    <a:pt x="630316" y="1079248"/>
                  </a:lnTo>
                  <a:lnTo>
                    <a:pt x="674425" y="1069654"/>
                  </a:lnTo>
                  <a:lnTo>
                    <a:pt x="717112" y="1056505"/>
                  </a:lnTo>
                  <a:lnTo>
                    <a:pt x="758216" y="1039963"/>
                  </a:lnTo>
                  <a:lnTo>
                    <a:pt x="797574" y="1020193"/>
                  </a:lnTo>
                  <a:lnTo>
                    <a:pt x="835027" y="997357"/>
                  </a:lnTo>
                  <a:lnTo>
                    <a:pt x="870411" y="971619"/>
                  </a:lnTo>
                  <a:lnTo>
                    <a:pt x="903566" y="943140"/>
                  </a:lnTo>
                  <a:lnTo>
                    <a:pt x="934330" y="912086"/>
                  </a:lnTo>
                  <a:lnTo>
                    <a:pt x="962542" y="878618"/>
                  </a:lnTo>
                  <a:lnTo>
                    <a:pt x="988039" y="842899"/>
                  </a:lnTo>
                  <a:lnTo>
                    <a:pt x="1010661" y="805093"/>
                  </a:lnTo>
                  <a:lnTo>
                    <a:pt x="1030246" y="765363"/>
                  </a:lnTo>
                  <a:lnTo>
                    <a:pt x="1046632" y="723872"/>
                  </a:lnTo>
                  <a:lnTo>
                    <a:pt x="1059658" y="680783"/>
                  </a:lnTo>
                  <a:lnTo>
                    <a:pt x="1069162" y="636260"/>
                  </a:lnTo>
                  <a:lnTo>
                    <a:pt x="1074983" y="590464"/>
                  </a:lnTo>
                  <a:lnTo>
                    <a:pt x="1076959" y="543560"/>
                  </a:lnTo>
                  <a:lnTo>
                    <a:pt x="1074983" y="496655"/>
                  </a:lnTo>
                  <a:lnTo>
                    <a:pt x="1069162" y="450859"/>
                  </a:lnTo>
                  <a:lnTo>
                    <a:pt x="1059658" y="406336"/>
                  </a:lnTo>
                  <a:lnTo>
                    <a:pt x="1046632" y="363247"/>
                  </a:lnTo>
                  <a:lnTo>
                    <a:pt x="1030246" y="321756"/>
                  </a:lnTo>
                  <a:lnTo>
                    <a:pt x="1010661" y="282026"/>
                  </a:lnTo>
                  <a:lnTo>
                    <a:pt x="988039" y="244220"/>
                  </a:lnTo>
                  <a:lnTo>
                    <a:pt x="962542" y="208501"/>
                  </a:lnTo>
                  <a:lnTo>
                    <a:pt x="934330" y="175033"/>
                  </a:lnTo>
                  <a:lnTo>
                    <a:pt x="903566" y="143979"/>
                  </a:lnTo>
                  <a:lnTo>
                    <a:pt x="870411" y="115500"/>
                  </a:lnTo>
                  <a:lnTo>
                    <a:pt x="835027" y="89762"/>
                  </a:lnTo>
                  <a:lnTo>
                    <a:pt x="797574" y="66926"/>
                  </a:lnTo>
                  <a:lnTo>
                    <a:pt x="758216" y="47156"/>
                  </a:lnTo>
                  <a:lnTo>
                    <a:pt x="717112" y="30614"/>
                  </a:lnTo>
                  <a:lnTo>
                    <a:pt x="674425" y="17465"/>
                  </a:lnTo>
                  <a:lnTo>
                    <a:pt x="630316" y="7871"/>
                  </a:lnTo>
                  <a:lnTo>
                    <a:pt x="584947" y="1994"/>
                  </a:lnTo>
                  <a:lnTo>
                    <a:pt x="538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2"/>
            <p:cNvSpPr/>
            <p:nvPr/>
          </p:nvSpPr>
          <p:spPr>
            <a:xfrm>
              <a:off x="4693920" y="3515359"/>
              <a:ext cx="1076960" cy="1087120"/>
            </a:xfrm>
            <a:custGeom>
              <a:rect b="b" l="l" r="r" t="t"/>
              <a:pathLst>
                <a:path extrusionOk="0" h="1087120" w="1076960">
                  <a:moveTo>
                    <a:pt x="1076959" y="543560"/>
                  </a:moveTo>
                  <a:lnTo>
                    <a:pt x="1074983" y="496655"/>
                  </a:lnTo>
                  <a:lnTo>
                    <a:pt x="1069162" y="450859"/>
                  </a:lnTo>
                  <a:lnTo>
                    <a:pt x="1059658" y="406336"/>
                  </a:lnTo>
                  <a:lnTo>
                    <a:pt x="1046632" y="363247"/>
                  </a:lnTo>
                  <a:lnTo>
                    <a:pt x="1030246" y="321756"/>
                  </a:lnTo>
                  <a:lnTo>
                    <a:pt x="1010661" y="282026"/>
                  </a:lnTo>
                  <a:lnTo>
                    <a:pt x="988039" y="244220"/>
                  </a:lnTo>
                  <a:lnTo>
                    <a:pt x="962542" y="208501"/>
                  </a:lnTo>
                  <a:lnTo>
                    <a:pt x="934330" y="175033"/>
                  </a:lnTo>
                  <a:lnTo>
                    <a:pt x="903566" y="143979"/>
                  </a:lnTo>
                  <a:lnTo>
                    <a:pt x="870411" y="115500"/>
                  </a:lnTo>
                  <a:lnTo>
                    <a:pt x="835027" y="89762"/>
                  </a:lnTo>
                  <a:lnTo>
                    <a:pt x="797574" y="66926"/>
                  </a:lnTo>
                  <a:lnTo>
                    <a:pt x="758216" y="47156"/>
                  </a:lnTo>
                  <a:lnTo>
                    <a:pt x="717112" y="30614"/>
                  </a:lnTo>
                  <a:lnTo>
                    <a:pt x="674425" y="17465"/>
                  </a:lnTo>
                  <a:lnTo>
                    <a:pt x="630316" y="7871"/>
                  </a:lnTo>
                  <a:lnTo>
                    <a:pt x="584947" y="1994"/>
                  </a:lnTo>
                  <a:lnTo>
                    <a:pt x="538479" y="0"/>
                  </a:lnTo>
                  <a:lnTo>
                    <a:pt x="492012" y="1994"/>
                  </a:lnTo>
                  <a:lnTo>
                    <a:pt x="446643" y="7871"/>
                  </a:lnTo>
                  <a:lnTo>
                    <a:pt x="402534" y="17465"/>
                  </a:lnTo>
                  <a:lnTo>
                    <a:pt x="359847" y="30614"/>
                  </a:lnTo>
                  <a:lnTo>
                    <a:pt x="318743" y="47156"/>
                  </a:lnTo>
                  <a:lnTo>
                    <a:pt x="279385" y="66926"/>
                  </a:lnTo>
                  <a:lnTo>
                    <a:pt x="241932" y="89762"/>
                  </a:lnTo>
                  <a:lnTo>
                    <a:pt x="206548" y="115500"/>
                  </a:lnTo>
                  <a:lnTo>
                    <a:pt x="173393" y="143979"/>
                  </a:lnTo>
                  <a:lnTo>
                    <a:pt x="142629" y="175033"/>
                  </a:lnTo>
                  <a:lnTo>
                    <a:pt x="114417" y="208501"/>
                  </a:lnTo>
                  <a:lnTo>
                    <a:pt x="88920" y="244220"/>
                  </a:lnTo>
                  <a:lnTo>
                    <a:pt x="66298" y="282026"/>
                  </a:lnTo>
                  <a:lnTo>
                    <a:pt x="46713" y="321756"/>
                  </a:lnTo>
                  <a:lnTo>
                    <a:pt x="30327" y="363247"/>
                  </a:lnTo>
                  <a:lnTo>
                    <a:pt x="17301" y="406336"/>
                  </a:lnTo>
                  <a:lnTo>
                    <a:pt x="7797" y="450859"/>
                  </a:lnTo>
                  <a:lnTo>
                    <a:pt x="1976" y="496655"/>
                  </a:lnTo>
                  <a:lnTo>
                    <a:pt x="0" y="543560"/>
                  </a:lnTo>
                  <a:lnTo>
                    <a:pt x="1976" y="590464"/>
                  </a:lnTo>
                  <a:lnTo>
                    <a:pt x="7797" y="636260"/>
                  </a:lnTo>
                  <a:lnTo>
                    <a:pt x="17301" y="680783"/>
                  </a:lnTo>
                  <a:lnTo>
                    <a:pt x="30327" y="723872"/>
                  </a:lnTo>
                  <a:lnTo>
                    <a:pt x="46713" y="765363"/>
                  </a:lnTo>
                  <a:lnTo>
                    <a:pt x="66298" y="805093"/>
                  </a:lnTo>
                  <a:lnTo>
                    <a:pt x="88920" y="842899"/>
                  </a:lnTo>
                  <a:lnTo>
                    <a:pt x="114417" y="878618"/>
                  </a:lnTo>
                  <a:lnTo>
                    <a:pt x="142629" y="912086"/>
                  </a:lnTo>
                  <a:lnTo>
                    <a:pt x="173393" y="943140"/>
                  </a:lnTo>
                  <a:lnTo>
                    <a:pt x="206548" y="971619"/>
                  </a:lnTo>
                  <a:lnTo>
                    <a:pt x="241932" y="997357"/>
                  </a:lnTo>
                  <a:lnTo>
                    <a:pt x="279385" y="1020193"/>
                  </a:lnTo>
                  <a:lnTo>
                    <a:pt x="318743" y="1039963"/>
                  </a:lnTo>
                  <a:lnTo>
                    <a:pt x="359847" y="1056505"/>
                  </a:lnTo>
                  <a:lnTo>
                    <a:pt x="402534" y="1069654"/>
                  </a:lnTo>
                  <a:lnTo>
                    <a:pt x="446643" y="1079248"/>
                  </a:lnTo>
                  <a:lnTo>
                    <a:pt x="492012" y="1085125"/>
                  </a:lnTo>
                  <a:lnTo>
                    <a:pt x="538479" y="1087119"/>
                  </a:lnTo>
                  <a:lnTo>
                    <a:pt x="584947" y="1085125"/>
                  </a:lnTo>
                  <a:lnTo>
                    <a:pt x="630316" y="1079248"/>
                  </a:lnTo>
                  <a:lnTo>
                    <a:pt x="674425" y="1069654"/>
                  </a:lnTo>
                  <a:lnTo>
                    <a:pt x="717112" y="1056505"/>
                  </a:lnTo>
                  <a:lnTo>
                    <a:pt x="758216" y="1039963"/>
                  </a:lnTo>
                  <a:lnTo>
                    <a:pt x="797574" y="1020193"/>
                  </a:lnTo>
                  <a:lnTo>
                    <a:pt x="835027" y="997357"/>
                  </a:lnTo>
                  <a:lnTo>
                    <a:pt x="870411" y="971619"/>
                  </a:lnTo>
                  <a:lnTo>
                    <a:pt x="903566" y="943140"/>
                  </a:lnTo>
                  <a:lnTo>
                    <a:pt x="934330" y="912086"/>
                  </a:lnTo>
                  <a:lnTo>
                    <a:pt x="962542" y="878618"/>
                  </a:lnTo>
                  <a:lnTo>
                    <a:pt x="988039" y="842899"/>
                  </a:lnTo>
                  <a:lnTo>
                    <a:pt x="1010661" y="805093"/>
                  </a:lnTo>
                  <a:lnTo>
                    <a:pt x="1030246" y="765363"/>
                  </a:lnTo>
                  <a:lnTo>
                    <a:pt x="1046632" y="723872"/>
                  </a:lnTo>
                  <a:lnTo>
                    <a:pt x="1059658" y="680783"/>
                  </a:lnTo>
                  <a:lnTo>
                    <a:pt x="1069162" y="636260"/>
                  </a:lnTo>
                  <a:lnTo>
                    <a:pt x="1074983" y="590464"/>
                  </a:lnTo>
                  <a:lnTo>
                    <a:pt x="1076959" y="543560"/>
                  </a:lnTo>
                  <a:close/>
                </a:path>
              </a:pathLst>
            </a:custGeom>
            <a:noFill/>
            <a:ln cap="flat" cmpd="sng" w="81275">
              <a:solidFill>
                <a:srgbClr val="F58E1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3" name="Google Shape;593;p12"/>
          <p:cNvSpPr txBox="1"/>
          <p:nvPr/>
        </p:nvSpPr>
        <p:spPr>
          <a:xfrm>
            <a:off x="4059734" y="2219808"/>
            <a:ext cx="1383693" cy="506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/>
          </a:p>
        </p:txBody>
      </p:sp>
      <p:sp>
        <p:nvSpPr>
          <p:cNvPr id="594" name="Google Shape;594;p12"/>
          <p:cNvSpPr txBox="1"/>
          <p:nvPr/>
        </p:nvSpPr>
        <p:spPr>
          <a:xfrm>
            <a:off x="259903" y="1716038"/>
            <a:ext cx="2862840" cy="7306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Anytime: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accelerator.eismea.eu</a:t>
            </a:r>
            <a:endParaRPr/>
          </a:p>
        </p:txBody>
      </p:sp>
      <p:sp>
        <p:nvSpPr>
          <p:cNvPr id="595" name="Google Shape;595;p12"/>
          <p:cNvSpPr txBox="1"/>
          <p:nvPr/>
        </p:nvSpPr>
        <p:spPr>
          <a:xfrm>
            <a:off x="6144242" y="2081385"/>
            <a:ext cx="2999760" cy="10415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Pitches app. 2 months after submission of full proposal</a:t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6" name="Google Shape;596;p12"/>
          <p:cNvGrpSpPr/>
          <p:nvPr/>
        </p:nvGrpSpPr>
        <p:grpSpPr>
          <a:xfrm>
            <a:off x="971601" y="2314650"/>
            <a:ext cx="1336039" cy="1346200"/>
            <a:chOff x="4561840" y="3383279"/>
            <a:chExt cx="1336039" cy="1346200"/>
          </a:xfrm>
        </p:grpSpPr>
        <p:pic>
          <p:nvPicPr>
            <p:cNvPr id="597" name="Google Shape;597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61840" y="3383279"/>
              <a:ext cx="1336039" cy="134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8" name="Google Shape;598;p12"/>
            <p:cNvSpPr/>
            <p:nvPr/>
          </p:nvSpPr>
          <p:spPr>
            <a:xfrm>
              <a:off x="4693920" y="3515359"/>
              <a:ext cx="1076960" cy="1087120"/>
            </a:xfrm>
            <a:custGeom>
              <a:rect b="b" l="l" r="r" t="t"/>
              <a:pathLst>
                <a:path extrusionOk="0" h="1087120" w="1076960">
                  <a:moveTo>
                    <a:pt x="538479" y="0"/>
                  </a:moveTo>
                  <a:lnTo>
                    <a:pt x="492012" y="1994"/>
                  </a:lnTo>
                  <a:lnTo>
                    <a:pt x="446643" y="7871"/>
                  </a:lnTo>
                  <a:lnTo>
                    <a:pt x="402534" y="17465"/>
                  </a:lnTo>
                  <a:lnTo>
                    <a:pt x="359847" y="30614"/>
                  </a:lnTo>
                  <a:lnTo>
                    <a:pt x="318743" y="47156"/>
                  </a:lnTo>
                  <a:lnTo>
                    <a:pt x="279385" y="66926"/>
                  </a:lnTo>
                  <a:lnTo>
                    <a:pt x="241932" y="89762"/>
                  </a:lnTo>
                  <a:lnTo>
                    <a:pt x="206548" y="115500"/>
                  </a:lnTo>
                  <a:lnTo>
                    <a:pt x="173393" y="143979"/>
                  </a:lnTo>
                  <a:lnTo>
                    <a:pt x="142629" y="175033"/>
                  </a:lnTo>
                  <a:lnTo>
                    <a:pt x="114417" y="208501"/>
                  </a:lnTo>
                  <a:lnTo>
                    <a:pt x="88920" y="244220"/>
                  </a:lnTo>
                  <a:lnTo>
                    <a:pt x="66298" y="282026"/>
                  </a:lnTo>
                  <a:lnTo>
                    <a:pt x="46713" y="321756"/>
                  </a:lnTo>
                  <a:lnTo>
                    <a:pt x="30327" y="363247"/>
                  </a:lnTo>
                  <a:lnTo>
                    <a:pt x="17301" y="406336"/>
                  </a:lnTo>
                  <a:lnTo>
                    <a:pt x="7797" y="450859"/>
                  </a:lnTo>
                  <a:lnTo>
                    <a:pt x="1976" y="496655"/>
                  </a:lnTo>
                  <a:lnTo>
                    <a:pt x="0" y="543560"/>
                  </a:lnTo>
                  <a:lnTo>
                    <a:pt x="1976" y="590464"/>
                  </a:lnTo>
                  <a:lnTo>
                    <a:pt x="7797" y="636260"/>
                  </a:lnTo>
                  <a:lnTo>
                    <a:pt x="17301" y="680783"/>
                  </a:lnTo>
                  <a:lnTo>
                    <a:pt x="30327" y="723872"/>
                  </a:lnTo>
                  <a:lnTo>
                    <a:pt x="46713" y="765363"/>
                  </a:lnTo>
                  <a:lnTo>
                    <a:pt x="66298" y="805093"/>
                  </a:lnTo>
                  <a:lnTo>
                    <a:pt x="88920" y="842899"/>
                  </a:lnTo>
                  <a:lnTo>
                    <a:pt x="114417" y="878618"/>
                  </a:lnTo>
                  <a:lnTo>
                    <a:pt x="142629" y="912086"/>
                  </a:lnTo>
                  <a:lnTo>
                    <a:pt x="173393" y="943140"/>
                  </a:lnTo>
                  <a:lnTo>
                    <a:pt x="206548" y="971619"/>
                  </a:lnTo>
                  <a:lnTo>
                    <a:pt x="241932" y="997357"/>
                  </a:lnTo>
                  <a:lnTo>
                    <a:pt x="279385" y="1020193"/>
                  </a:lnTo>
                  <a:lnTo>
                    <a:pt x="318743" y="1039963"/>
                  </a:lnTo>
                  <a:lnTo>
                    <a:pt x="359847" y="1056505"/>
                  </a:lnTo>
                  <a:lnTo>
                    <a:pt x="402534" y="1069654"/>
                  </a:lnTo>
                  <a:lnTo>
                    <a:pt x="446643" y="1079248"/>
                  </a:lnTo>
                  <a:lnTo>
                    <a:pt x="492012" y="1085125"/>
                  </a:lnTo>
                  <a:lnTo>
                    <a:pt x="538479" y="1087119"/>
                  </a:lnTo>
                  <a:lnTo>
                    <a:pt x="584947" y="1085125"/>
                  </a:lnTo>
                  <a:lnTo>
                    <a:pt x="630316" y="1079248"/>
                  </a:lnTo>
                  <a:lnTo>
                    <a:pt x="674425" y="1069654"/>
                  </a:lnTo>
                  <a:lnTo>
                    <a:pt x="717112" y="1056505"/>
                  </a:lnTo>
                  <a:lnTo>
                    <a:pt x="758216" y="1039963"/>
                  </a:lnTo>
                  <a:lnTo>
                    <a:pt x="797574" y="1020193"/>
                  </a:lnTo>
                  <a:lnTo>
                    <a:pt x="835027" y="997357"/>
                  </a:lnTo>
                  <a:lnTo>
                    <a:pt x="870411" y="971619"/>
                  </a:lnTo>
                  <a:lnTo>
                    <a:pt x="903566" y="943140"/>
                  </a:lnTo>
                  <a:lnTo>
                    <a:pt x="934330" y="912086"/>
                  </a:lnTo>
                  <a:lnTo>
                    <a:pt x="962542" y="878618"/>
                  </a:lnTo>
                  <a:lnTo>
                    <a:pt x="988039" y="842899"/>
                  </a:lnTo>
                  <a:lnTo>
                    <a:pt x="1010661" y="805093"/>
                  </a:lnTo>
                  <a:lnTo>
                    <a:pt x="1030246" y="765363"/>
                  </a:lnTo>
                  <a:lnTo>
                    <a:pt x="1046632" y="723872"/>
                  </a:lnTo>
                  <a:lnTo>
                    <a:pt x="1059658" y="680783"/>
                  </a:lnTo>
                  <a:lnTo>
                    <a:pt x="1069162" y="636260"/>
                  </a:lnTo>
                  <a:lnTo>
                    <a:pt x="1074983" y="590464"/>
                  </a:lnTo>
                  <a:lnTo>
                    <a:pt x="1076959" y="543560"/>
                  </a:lnTo>
                  <a:lnTo>
                    <a:pt x="1074983" y="496655"/>
                  </a:lnTo>
                  <a:lnTo>
                    <a:pt x="1069162" y="450859"/>
                  </a:lnTo>
                  <a:lnTo>
                    <a:pt x="1059658" y="406336"/>
                  </a:lnTo>
                  <a:lnTo>
                    <a:pt x="1046632" y="363247"/>
                  </a:lnTo>
                  <a:lnTo>
                    <a:pt x="1030246" y="321756"/>
                  </a:lnTo>
                  <a:lnTo>
                    <a:pt x="1010661" y="282026"/>
                  </a:lnTo>
                  <a:lnTo>
                    <a:pt x="988039" y="244220"/>
                  </a:lnTo>
                  <a:lnTo>
                    <a:pt x="962542" y="208501"/>
                  </a:lnTo>
                  <a:lnTo>
                    <a:pt x="934330" y="175033"/>
                  </a:lnTo>
                  <a:lnTo>
                    <a:pt x="903566" y="143979"/>
                  </a:lnTo>
                  <a:lnTo>
                    <a:pt x="870411" y="115500"/>
                  </a:lnTo>
                  <a:lnTo>
                    <a:pt x="835027" y="89762"/>
                  </a:lnTo>
                  <a:lnTo>
                    <a:pt x="797574" y="66926"/>
                  </a:lnTo>
                  <a:lnTo>
                    <a:pt x="758216" y="47156"/>
                  </a:lnTo>
                  <a:lnTo>
                    <a:pt x="717112" y="30614"/>
                  </a:lnTo>
                  <a:lnTo>
                    <a:pt x="674425" y="17465"/>
                  </a:lnTo>
                  <a:lnTo>
                    <a:pt x="630316" y="7871"/>
                  </a:lnTo>
                  <a:lnTo>
                    <a:pt x="584947" y="1994"/>
                  </a:lnTo>
                  <a:lnTo>
                    <a:pt x="538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2"/>
            <p:cNvSpPr/>
            <p:nvPr/>
          </p:nvSpPr>
          <p:spPr>
            <a:xfrm>
              <a:off x="4693920" y="3515359"/>
              <a:ext cx="1076960" cy="1087120"/>
            </a:xfrm>
            <a:custGeom>
              <a:rect b="b" l="l" r="r" t="t"/>
              <a:pathLst>
                <a:path extrusionOk="0" h="1087120" w="1076960">
                  <a:moveTo>
                    <a:pt x="1076959" y="543560"/>
                  </a:moveTo>
                  <a:lnTo>
                    <a:pt x="1074983" y="496655"/>
                  </a:lnTo>
                  <a:lnTo>
                    <a:pt x="1069162" y="450859"/>
                  </a:lnTo>
                  <a:lnTo>
                    <a:pt x="1059658" y="406336"/>
                  </a:lnTo>
                  <a:lnTo>
                    <a:pt x="1046632" y="363247"/>
                  </a:lnTo>
                  <a:lnTo>
                    <a:pt x="1030246" y="321756"/>
                  </a:lnTo>
                  <a:lnTo>
                    <a:pt x="1010661" y="282026"/>
                  </a:lnTo>
                  <a:lnTo>
                    <a:pt x="988039" y="244220"/>
                  </a:lnTo>
                  <a:lnTo>
                    <a:pt x="962542" y="208501"/>
                  </a:lnTo>
                  <a:lnTo>
                    <a:pt x="934330" y="175033"/>
                  </a:lnTo>
                  <a:lnTo>
                    <a:pt x="903566" y="143979"/>
                  </a:lnTo>
                  <a:lnTo>
                    <a:pt x="870411" y="115500"/>
                  </a:lnTo>
                  <a:lnTo>
                    <a:pt x="835027" y="89762"/>
                  </a:lnTo>
                  <a:lnTo>
                    <a:pt x="797574" y="66926"/>
                  </a:lnTo>
                  <a:lnTo>
                    <a:pt x="758216" y="47156"/>
                  </a:lnTo>
                  <a:lnTo>
                    <a:pt x="717112" y="30614"/>
                  </a:lnTo>
                  <a:lnTo>
                    <a:pt x="674425" y="17465"/>
                  </a:lnTo>
                  <a:lnTo>
                    <a:pt x="630316" y="7871"/>
                  </a:lnTo>
                  <a:lnTo>
                    <a:pt x="584947" y="1994"/>
                  </a:lnTo>
                  <a:lnTo>
                    <a:pt x="538479" y="0"/>
                  </a:lnTo>
                  <a:lnTo>
                    <a:pt x="492012" y="1994"/>
                  </a:lnTo>
                  <a:lnTo>
                    <a:pt x="446643" y="7871"/>
                  </a:lnTo>
                  <a:lnTo>
                    <a:pt x="402534" y="17465"/>
                  </a:lnTo>
                  <a:lnTo>
                    <a:pt x="359847" y="30614"/>
                  </a:lnTo>
                  <a:lnTo>
                    <a:pt x="318743" y="47156"/>
                  </a:lnTo>
                  <a:lnTo>
                    <a:pt x="279385" y="66926"/>
                  </a:lnTo>
                  <a:lnTo>
                    <a:pt x="241932" y="89762"/>
                  </a:lnTo>
                  <a:lnTo>
                    <a:pt x="206548" y="115500"/>
                  </a:lnTo>
                  <a:lnTo>
                    <a:pt x="173393" y="143979"/>
                  </a:lnTo>
                  <a:lnTo>
                    <a:pt x="142629" y="175033"/>
                  </a:lnTo>
                  <a:lnTo>
                    <a:pt x="114417" y="208501"/>
                  </a:lnTo>
                  <a:lnTo>
                    <a:pt x="88920" y="244220"/>
                  </a:lnTo>
                  <a:lnTo>
                    <a:pt x="66298" y="282026"/>
                  </a:lnTo>
                  <a:lnTo>
                    <a:pt x="46713" y="321756"/>
                  </a:lnTo>
                  <a:lnTo>
                    <a:pt x="30327" y="363247"/>
                  </a:lnTo>
                  <a:lnTo>
                    <a:pt x="17301" y="406336"/>
                  </a:lnTo>
                  <a:lnTo>
                    <a:pt x="7797" y="450859"/>
                  </a:lnTo>
                  <a:lnTo>
                    <a:pt x="1976" y="496655"/>
                  </a:lnTo>
                  <a:lnTo>
                    <a:pt x="0" y="543560"/>
                  </a:lnTo>
                  <a:lnTo>
                    <a:pt x="1976" y="590464"/>
                  </a:lnTo>
                  <a:lnTo>
                    <a:pt x="7797" y="636260"/>
                  </a:lnTo>
                  <a:lnTo>
                    <a:pt x="17301" y="680783"/>
                  </a:lnTo>
                  <a:lnTo>
                    <a:pt x="30327" y="723872"/>
                  </a:lnTo>
                  <a:lnTo>
                    <a:pt x="46713" y="765363"/>
                  </a:lnTo>
                  <a:lnTo>
                    <a:pt x="66298" y="805093"/>
                  </a:lnTo>
                  <a:lnTo>
                    <a:pt x="88920" y="842899"/>
                  </a:lnTo>
                  <a:lnTo>
                    <a:pt x="114417" y="878618"/>
                  </a:lnTo>
                  <a:lnTo>
                    <a:pt x="142629" y="912086"/>
                  </a:lnTo>
                  <a:lnTo>
                    <a:pt x="173393" y="943140"/>
                  </a:lnTo>
                  <a:lnTo>
                    <a:pt x="206548" y="971619"/>
                  </a:lnTo>
                  <a:lnTo>
                    <a:pt x="241932" y="997357"/>
                  </a:lnTo>
                  <a:lnTo>
                    <a:pt x="279385" y="1020193"/>
                  </a:lnTo>
                  <a:lnTo>
                    <a:pt x="318743" y="1039963"/>
                  </a:lnTo>
                  <a:lnTo>
                    <a:pt x="359847" y="1056505"/>
                  </a:lnTo>
                  <a:lnTo>
                    <a:pt x="402534" y="1069654"/>
                  </a:lnTo>
                  <a:lnTo>
                    <a:pt x="446643" y="1079248"/>
                  </a:lnTo>
                  <a:lnTo>
                    <a:pt x="492012" y="1085125"/>
                  </a:lnTo>
                  <a:lnTo>
                    <a:pt x="538479" y="1087119"/>
                  </a:lnTo>
                  <a:lnTo>
                    <a:pt x="584947" y="1085125"/>
                  </a:lnTo>
                  <a:lnTo>
                    <a:pt x="630316" y="1079248"/>
                  </a:lnTo>
                  <a:lnTo>
                    <a:pt x="674425" y="1069654"/>
                  </a:lnTo>
                  <a:lnTo>
                    <a:pt x="717112" y="1056505"/>
                  </a:lnTo>
                  <a:lnTo>
                    <a:pt x="758216" y="1039963"/>
                  </a:lnTo>
                  <a:lnTo>
                    <a:pt x="797574" y="1020193"/>
                  </a:lnTo>
                  <a:lnTo>
                    <a:pt x="835027" y="997357"/>
                  </a:lnTo>
                  <a:lnTo>
                    <a:pt x="870411" y="971619"/>
                  </a:lnTo>
                  <a:lnTo>
                    <a:pt x="903566" y="943140"/>
                  </a:lnTo>
                  <a:lnTo>
                    <a:pt x="934330" y="912086"/>
                  </a:lnTo>
                  <a:lnTo>
                    <a:pt x="962542" y="878618"/>
                  </a:lnTo>
                  <a:lnTo>
                    <a:pt x="988039" y="842899"/>
                  </a:lnTo>
                  <a:lnTo>
                    <a:pt x="1010661" y="805093"/>
                  </a:lnTo>
                  <a:lnTo>
                    <a:pt x="1030246" y="765363"/>
                  </a:lnTo>
                  <a:lnTo>
                    <a:pt x="1046632" y="723872"/>
                  </a:lnTo>
                  <a:lnTo>
                    <a:pt x="1059658" y="680783"/>
                  </a:lnTo>
                  <a:lnTo>
                    <a:pt x="1069162" y="636260"/>
                  </a:lnTo>
                  <a:lnTo>
                    <a:pt x="1074983" y="590464"/>
                  </a:lnTo>
                  <a:lnTo>
                    <a:pt x="1076959" y="543560"/>
                  </a:lnTo>
                  <a:close/>
                </a:path>
              </a:pathLst>
            </a:custGeom>
            <a:noFill/>
            <a:ln cap="flat" cmpd="sng" w="81275">
              <a:solidFill>
                <a:srgbClr val="F58E1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0" name="Google Shape;600;p12"/>
          <p:cNvSpPr txBox="1"/>
          <p:nvPr/>
        </p:nvSpPr>
        <p:spPr>
          <a:xfrm>
            <a:off x="1186742" y="2662631"/>
            <a:ext cx="1383693" cy="506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/>
          </a:p>
        </p:txBody>
      </p:sp>
      <p:grpSp>
        <p:nvGrpSpPr>
          <p:cNvPr id="601" name="Google Shape;601;p12"/>
          <p:cNvGrpSpPr/>
          <p:nvPr/>
        </p:nvGrpSpPr>
        <p:grpSpPr>
          <a:xfrm>
            <a:off x="6876256" y="915567"/>
            <a:ext cx="1336039" cy="1346200"/>
            <a:chOff x="4561840" y="3383279"/>
            <a:chExt cx="1336039" cy="1346200"/>
          </a:xfrm>
        </p:grpSpPr>
        <p:pic>
          <p:nvPicPr>
            <p:cNvPr id="602" name="Google Shape;602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61840" y="3383279"/>
              <a:ext cx="1336039" cy="134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3" name="Google Shape;603;p12"/>
            <p:cNvSpPr/>
            <p:nvPr/>
          </p:nvSpPr>
          <p:spPr>
            <a:xfrm>
              <a:off x="4693920" y="3515359"/>
              <a:ext cx="1076960" cy="1087120"/>
            </a:xfrm>
            <a:custGeom>
              <a:rect b="b" l="l" r="r" t="t"/>
              <a:pathLst>
                <a:path extrusionOk="0" h="1087120" w="1076960">
                  <a:moveTo>
                    <a:pt x="538479" y="0"/>
                  </a:moveTo>
                  <a:lnTo>
                    <a:pt x="492012" y="1994"/>
                  </a:lnTo>
                  <a:lnTo>
                    <a:pt x="446643" y="7871"/>
                  </a:lnTo>
                  <a:lnTo>
                    <a:pt x="402534" y="17465"/>
                  </a:lnTo>
                  <a:lnTo>
                    <a:pt x="359847" y="30614"/>
                  </a:lnTo>
                  <a:lnTo>
                    <a:pt x="318743" y="47156"/>
                  </a:lnTo>
                  <a:lnTo>
                    <a:pt x="279385" y="66926"/>
                  </a:lnTo>
                  <a:lnTo>
                    <a:pt x="241932" y="89762"/>
                  </a:lnTo>
                  <a:lnTo>
                    <a:pt x="206548" y="115500"/>
                  </a:lnTo>
                  <a:lnTo>
                    <a:pt x="173393" y="143979"/>
                  </a:lnTo>
                  <a:lnTo>
                    <a:pt x="142629" y="175033"/>
                  </a:lnTo>
                  <a:lnTo>
                    <a:pt x="114417" y="208501"/>
                  </a:lnTo>
                  <a:lnTo>
                    <a:pt x="88920" y="244220"/>
                  </a:lnTo>
                  <a:lnTo>
                    <a:pt x="66298" y="282026"/>
                  </a:lnTo>
                  <a:lnTo>
                    <a:pt x="46713" y="321756"/>
                  </a:lnTo>
                  <a:lnTo>
                    <a:pt x="30327" y="363247"/>
                  </a:lnTo>
                  <a:lnTo>
                    <a:pt x="17301" y="406336"/>
                  </a:lnTo>
                  <a:lnTo>
                    <a:pt x="7797" y="450859"/>
                  </a:lnTo>
                  <a:lnTo>
                    <a:pt x="1976" y="496655"/>
                  </a:lnTo>
                  <a:lnTo>
                    <a:pt x="0" y="543560"/>
                  </a:lnTo>
                  <a:lnTo>
                    <a:pt x="1976" y="590464"/>
                  </a:lnTo>
                  <a:lnTo>
                    <a:pt x="7797" y="636260"/>
                  </a:lnTo>
                  <a:lnTo>
                    <a:pt x="17301" y="680783"/>
                  </a:lnTo>
                  <a:lnTo>
                    <a:pt x="30327" y="723872"/>
                  </a:lnTo>
                  <a:lnTo>
                    <a:pt x="46713" y="765363"/>
                  </a:lnTo>
                  <a:lnTo>
                    <a:pt x="66298" y="805093"/>
                  </a:lnTo>
                  <a:lnTo>
                    <a:pt x="88920" y="842899"/>
                  </a:lnTo>
                  <a:lnTo>
                    <a:pt x="114417" y="878618"/>
                  </a:lnTo>
                  <a:lnTo>
                    <a:pt x="142629" y="912086"/>
                  </a:lnTo>
                  <a:lnTo>
                    <a:pt x="173393" y="943140"/>
                  </a:lnTo>
                  <a:lnTo>
                    <a:pt x="206548" y="971619"/>
                  </a:lnTo>
                  <a:lnTo>
                    <a:pt x="241932" y="997357"/>
                  </a:lnTo>
                  <a:lnTo>
                    <a:pt x="279385" y="1020193"/>
                  </a:lnTo>
                  <a:lnTo>
                    <a:pt x="318743" y="1039963"/>
                  </a:lnTo>
                  <a:lnTo>
                    <a:pt x="359847" y="1056505"/>
                  </a:lnTo>
                  <a:lnTo>
                    <a:pt x="402534" y="1069654"/>
                  </a:lnTo>
                  <a:lnTo>
                    <a:pt x="446643" y="1079248"/>
                  </a:lnTo>
                  <a:lnTo>
                    <a:pt x="492012" y="1085125"/>
                  </a:lnTo>
                  <a:lnTo>
                    <a:pt x="538479" y="1087119"/>
                  </a:lnTo>
                  <a:lnTo>
                    <a:pt x="584947" y="1085125"/>
                  </a:lnTo>
                  <a:lnTo>
                    <a:pt x="630316" y="1079248"/>
                  </a:lnTo>
                  <a:lnTo>
                    <a:pt x="674425" y="1069654"/>
                  </a:lnTo>
                  <a:lnTo>
                    <a:pt x="717112" y="1056505"/>
                  </a:lnTo>
                  <a:lnTo>
                    <a:pt x="758216" y="1039963"/>
                  </a:lnTo>
                  <a:lnTo>
                    <a:pt x="797574" y="1020193"/>
                  </a:lnTo>
                  <a:lnTo>
                    <a:pt x="835027" y="997357"/>
                  </a:lnTo>
                  <a:lnTo>
                    <a:pt x="870411" y="971619"/>
                  </a:lnTo>
                  <a:lnTo>
                    <a:pt x="903566" y="943140"/>
                  </a:lnTo>
                  <a:lnTo>
                    <a:pt x="934330" y="912086"/>
                  </a:lnTo>
                  <a:lnTo>
                    <a:pt x="962542" y="878618"/>
                  </a:lnTo>
                  <a:lnTo>
                    <a:pt x="988039" y="842899"/>
                  </a:lnTo>
                  <a:lnTo>
                    <a:pt x="1010661" y="805093"/>
                  </a:lnTo>
                  <a:lnTo>
                    <a:pt x="1030246" y="765363"/>
                  </a:lnTo>
                  <a:lnTo>
                    <a:pt x="1046632" y="723872"/>
                  </a:lnTo>
                  <a:lnTo>
                    <a:pt x="1059658" y="680783"/>
                  </a:lnTo>
                  <a:lnTo>
                    <a:pt x="1069162" y="636260"/>
                  </a:lnTo>
                  <a:lnTo>
                    <a:pt x="1074983" y="590464"/>
                  </a:lnTo>
                  <a:lnTo>
                    <a:pt x="1076959" y="543560"/>
                  </a:lnTo>
                  <a:lnTo>
                    <a:pt x="1074983" y="496655"/>
                  </a:lnTo>
                  <a:lnTo>
                    <a:pt x="1069162" y="450859"/>
                  </a:lnTo>
                  <a:lnTo>
                    <a:pt x="1059658" y="406336"/>
                  </a:lnTo>
                  <a:lnTo>
                    <a:pt x="1046632" y="363247"/>
                  </a:lnTo>
                  <a:lnTo>
                    <a:pt x="1030246" y="321756"/>
                  </a:lnTo>
                  <a:lnTo>
                    <a:pt x="1010661" y="282026"/>
                  </a:lnTo>
                  <a:lnTo>
                    <a:pt x="988039" y="244220"/>
                  </a:lnTo>
                  <a:lnTo>
                    <a:pt x="962542" y="208501"/>
                  </a:lnTo>
                  <a:lnTo>
                    <a:pt x="934330" y="175033"/>
                  </a:lnTo>
                  <a:lnTo>
                    <a:pt x="903566" y="143979"/>
                  </a:lnTo>
                  <a:lnTo>
                    <a:pt x="870411" y="115500"/>
                  </a:lnTo>
                  <a:lnTo>
                    <a:pt x="835027" y="89762"/>
                  </a:lnTo>
                  <a:lnTo>
                    <a:pt x="797574" y="66926"/>
                  </a:lnTo>
                  <a:lnTo>
                    <a:pt x="758216" y="47156"/>
                  </a:lnTo>
                  <a:lnTo>
                    <a:pt x="717112" y="30614"/>
                  </a:lnTo>
                  <a:lnTo>
                    <a:pt x="674425" y="17465"/>
                  </a:lnTo>
                  <a:lnTo>
                    <a:pt x="630316" y="7871"/>
                  </a:lnTo>
                  <a:lnTo>
                    <a:pt x="584947" y="1994"/>
                  </a:lnTo>
                  <a:lnTo>
                    <a:pt x="538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2"/>
            <p:cNvSpPr/>
            <p:nvPr/>
          </p:nvSpPr>
          <p:spPr>
            <a:xfrm>
              <a:off x="4693920" y="3515359"/>
              <a:ext cx="1076960" cy="1087120"/>
            </a:xfrm>
            <a:custGeom>
              <a:rect b="b" l="l" r="r" t="t"/>
              <a:pathLst>
                <a:path extrusionOk="0" h="1087120" w="1076960">
                  <a:moveTo>
                    <a:pt x="1076959" y="543560"/>
                  </a:moveTo>
                  <a:lnTo>
                    <a:pt x="1074983" y="496655"/>
                  </a:lnTo>
                  <a:lnTo>
                    <a:pt x="1069162" y="450859"/>
                  </a:lnTo>
                  <a:lnTo>
                    <a:pt x="1059658" y="406336"/>
                  </a:lnTo>
                  <a:lnTo>
                    <a:pt x="1046632" y="363247"/>
                  </a:lnTo>
                  <a:lnTo>
                    <a:pt x="1030246" y="321756"/>
                  </a:lnTo>
                  <a:lnTo>
                    <a:pt x="1010661" y="282026"/>
                  </a:lnTo>
                  <a:lnTo>
                    <a:pt x="988039" y="244220"/>
                  </a:lnTo>
                  <a:lnTo>
                    <a:pt x="962542" y="208501"/>
                  </a:lnTo>
                  <a:lnTo>
                    <a:pt x="934330" y="175033"/>
                  </a:lnTo>
                  <a:lnTo>
                    <a:pt x="903566" y="143979"/>
                  </a:lnTo>
                  <a:lnTo>
                    <a:pt x="870411" y="115500"/>
                  </a:lnTo>
                  <a:lnTo>
                    <a:pt x="835027" y="89762"/>
                  </a:lnTo>
                  <a:lnTo>
                    <a:pt x="797574" y="66926"/>
                  </a:lnTo>
                  <a:lnTo>
                    <a:pt x="758216" y="47156"/>
                  </a:lnTo>
                  <a:lnTo>
                    <a:pt x="717112" y="30614"/>
                  </a:lnTo>
                  <a:lnTo>
                    <a:pt x="674425" y="17465"/>
                  </a:lnTo>
                  <a:lnTo>
                    <a:pt x="630316" y="7871"/>
                  </a:lnTo>
                  <a:lnTo>
                    <a:pt x="584947" y="1994"/>
                  </a:lnTo>
                  <a:lnTo>
                    <a:pt x="538479" y="0"/>
                  </a:lnTo>
                  <a:lnTo>
                    <a:pt x="492012" y="1994"/>
                  </a:lnTo>
                  <a:lnTo>
                    <a:pt x="446643" y="7871"/>
                  </a:lnTo>
                  <a:lnTo>
                    <a:pt x="402534" y="17465"/>
                  </a:lnTo>
                  <a:lnTo>
                    <a:pt x="359847" y="30614"/>
                  </a:lnTo>
                  <a:lnTo>
                    <a:pt x="318743" y="47156"/>
                  </a:lnTo>
                  <a:lnTo>
                    <a:pt x="279385" y="66926"/>
                  </a:lnTo>
                  <a:lnTo>
                    <a:pt x="241932" y="89762"/>
                  </a:lnTo>
                  <a:lnTo>
                    <a:pt x="206548" y="115500"/>
                  </a:lnTo>
                  <a:lnTo>
                    <a:pt x="173393" y="143979"/>
                  </a:lnTo>
                  <a:lnTo>
                    <a:pt x="142629" y="175033"/>
                  </a:lnTo>
                  <a:lnTo>
                    <a:pt x="114417" y="208501"/>
                  </a:lnTo>
                  <a:lnTo>
                    <a:pt x="88920" y="244220"/>
                  </a:lnTo>
                  <a:lnTo>
                    <a:pt x="66298" y="282026"/>
                  </a:lnTo>
                  <a:lnTo>
                    <a:pt x="46713" y="321756"/>
                  </a:lnTo>
                  <a:lnTo>
                    <a:pt x="30327" y="363247"/>
                  </a:lnTo>
                  <a:lnTo>
                    <a:pt x="17301" y="406336"/>
                  </a:lnTo>
                  <a:lnTo>
                    <a:pt x="7797" y="450859"/>
                  </a:lnTo>
                  <a:lnTo>
                    <a:pt x="1976" y="496655"/>
                  </a:lnTo>
                  <a:lnTo>
                    <a:pt x="0" y="543560"/>
                  </a:lnTo>
                  <a:lnTo>
                    <a:pt x="1976" y="590464"/>
                  </a:lnTo>
                  <a:lnTo>
                    <a:pt x="7797" y="636260"/>
                  </a:lnTo>
                  <a:lnTo>
                    <a:pt x="17301" y="680783"/>
                  </a:lnTo>
                  <a:lnTo>
                    <a:pt x="30327" y="723872"/>
                  </a:lnTo>
                  <a:lnTo>
                    <a:pt x="46713" y="765363"/>
                  </a:lnTo>
                  <a:lnTo>
                    <a:pt x="66298" y="805093"/>
                  </a:lnTo>
                  <a:lnTo>
                    <a:pt x="88920" y="842899"/>
                  </a:lnTo>
                  <a:lnTo>
                    <a:pt x="114417" y="878618"/>
                  </a:lnTo>
                  <a:lnTo>
                    <a:pt x="142629" y="912086"/>
                  </a:lnTo>
                  <a:lnTo>
                    <a:pt x="173393" y="943140"/>
                  </a:lnTo>
                  <a:lnTo>
                    <a:pt x="206548" y="971619"/>
                  </a:lnTo>
                  <a:lnTo>
                    <a:pt x="241932" y="997357"/>
                  </a:lnTo>
                  <a:lnTo>
                    <a:pt x="279385" y="1020193"/>
                  </a:lnTo>
                  <a:lnTo>
                    <a:pt x="318743" y="1039963"/>
                  </a:lnTo>
                  <a:lnTo>
                    <a:pt x="359847" y="1056505"/>
                  </a:lnTo>
                  <a:lnTo>
                    <a:pt x="402534" y="1069654"/>
                  </a:lnTo>
                  <a:lnTo>
                    <a:pt x="446643" y="1079248"/>
                  </a:lnTo>
                  <a:lnTo>
                    <a:pt x="492012" y="1085125"/>
                  </a:lnTo>
                  <a:lnTo>
                    <a:pt x="538479" y="1087119"/>
                  </a:lnTo>
                  <a:lnTo>
                    <a:pt x="584947" y="1085125"/>
                  </a:lnTo>
                  <a:lnTo>
                    <a:pt x="630316" y="1079248"/>
                  </a:lnTo>
                  <a:lnTo>
                    <a:pt x="674425" y="1069654"/>
                  </a:lnTo>
                  <a:lnTo>
                    <a:pt x="717112" y="1056505"/>
                  </a:lnTo>
                  <a:lnTo>
                    <a:pt x="758216" y="1039963"/>
                  </a:lnTo>
                  <a:lnTo>
                    <a:pt x="797574" y="1020193"/>
                  </a:lnTo>
                  <a:lnTo>
                    <a:pt x="835027" y="997357"/>
                  </a:lnTo>
                  <a:lnTo>
                    <a:pt x="870411" y="971619"/>
                  </a:lnTo>
                  <a:lnTo>
                    <a:pt x="903566" y="943140"/>
                  </a:lnTo>
                  <a:lnTo>
                    <a:pt x="934330" y="912086"/>
                  </a:lnTo>
                  <a:lnTo>
                    <a:pt x="962542" y="878618"/>
                  </a:lnTo>
                  <a:lnTo>
                    <a:pt x="988039" y="842899"/>
                  </a:lnTo>
                  <a:lnTo>
                    <a:pt x="1010661" y="805093"/>
                  </a:lnTo>
                  <a:lnTo>
                    <a:pt x="1030246" y="765363"/>
                  </a:lnTo>
                  <a:lnTo>
                    <a:pt x="1046632" y="723872"/>
                  </a:lnTo>
                  <a:lnTo>
                    <a:pt x="1059658" y="680783"/>
                  </a:lnTo>
                  <a:lnTo>
                    <a:pt x="1069162" y="636260"/>
                  </a:lnTo>
                  <a:lnTo>
                    <a:pt x="1074983" y="590464"/>
                  </a:lnTo>
                  <a:lnTo>
                    <a:pt x="1076959" y="543560"/>
                  </a:lnTo>
                  <a:close/>
                </a:path>
              </a:pathLst>
            </a:custGeom>
            <a:noFill/>
            <a:ln cap="flat" cmpd="sng" w="81275">
              <a:solidFill>
                <a:srgbClr val="F58E1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5" name="Google Shape;605;p12"/>
          <p:cNvSpPr txBox="1"/>
          <p:nvPr/>
        </p:nvSpPr>
        <p:spPr>
          <a:xfrm>
            <a:off x="7133465" y="1316411"/>
            <a:ext cx="1383693" cy="506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3999" cy="4299942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13"/>
          <p:cNvSpPr txBox="1"/>
          <p:nvPr>
            <p:ph type="ctrTitle"/>
          </p:nvPr>
        </p:nvSpPr>
        <p:spPr>
          <a:xfrm>
            <a:off x="421328" y="189001"/>
            <a:ext cx="5760000" cy="7355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3200"/>
              <a:buFont typeface="Arial"/>
              <a:buNone/>
            </a:pPr>
            <a:r>
              <a:rPr lang="de-DE" sz="3200"/>
              <a:t>How can you participate?</a:t>
            </a:r>
            <a:endParaRPr/>
          </a:p>
        </p:txBody>
      </p:sp>
      <p:sp>
        <p:nvSpPr>
          <p:cNvPr id="614" name="Google Shape;614;p13"/>
          <p:cNvSpPr txBox="1"/>
          <p:nvPr/>
        </p:nvSpPr>
        <p:spPr>
          <a:xfrm>
            <a:off x="7523415" y="2205146"/>
            <a:ext cx="1337592" cy="7942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Pitch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interview</a:t>
            </a:r>
            <a:endParaRPr/>
          </a:p>
        </p:txBody>
      </p:sp>
      <p:sp>
        <p:nvSpPr>
          <p:cNvPr id="615" name="Google Shape;615;p13"/>
          <p:cNvSpPr txBox="1"/>
          <p:nvPr/>
        </p:nvSpPr>
        <p:spPr>
          <a:xfrm>
            <a:off x="101035" y="1238308"/>
            <a:ext cx="2079606" cy="12084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Short application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Pitch deck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Pitch video</a:t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3"/>
          <p:cNvSpPr txBox="1"/>
          <p:nvPr/>
        </p:nvSpPr>
        <p:spPr>
          <a:xfrm>
            <a:off x="3601980" y="1036481"/>
            <a:ext cx="2113020" cy="845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Full application</a:t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incl. coaching</a:t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3"/>
          <p:cNvGrpSpPr/>
          <p:nvPr/>
        </p:nvGrpSpPr>
        <p:grpSpPr>
          <a:xfrm>
            <a:off x="6876256" y="915567"/>
            <a:ext cx="1336039" cy="1346200"/>
            <a:chOff x="4561840" y="3383279"/>
            <a:chExt cx="1336039" cy="1346200"/>
          </a:xfrm>
        </p:grpSpPr>
        <p:pic>
          <p:nvPicPr>
            <p:cNvPr id="618" name="Google Shape;618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61840" y="3383279"/>
              <a:ext cx="1336039" cy="134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9" name="Google Shape;619;p13"/>
            <p:cNvSpPr/>
            <p:nvPr/>
          </p:nvSpPr>
          <p:spPr>
            <a:xfrm>
              <a:off x="4693920" y="3515359"/>
              <a:ext cx="1076960" cy="1087120"/>
            </a:xfrm>
            <a:custGeom>
              <a:rect b="b" l="l" r="r" t="t"/>
              <a:pathLst>
                <a:path extrusionOk="0" h="1087120" w="1076960">
                  <a:moveTo>
                    <a:pt x="538479" y="0"/>
                  </a:moveTo>
                  <a:lnTo>
                    <a:pt x="492012" y="1994"/>
                  </a:lnTo>
                  <a:lnTo>
                    <a:pt x="446643" y="7871"/>
                  </a:lnTo>
                  <a:lnTo>
                    <a:pt x="402534" y="17465"/>
                  </a:lnTo>
                  <a:lnTo>
                    <a:pt x="359847" y="30614"/>
                  </a:lnTo>
                  <a:lnTo>
                    <a:pt x="318743" y="47156"/>
                  </a:lnTo>
                  <a:lnTo>
                    <a:pt x="279385" y="66926"/>
                  </a:lnTo>
                  <a:lnTo>
                    <a:pt x="241932" y="89762"/>
                  </a:lnTo>
                  <a:lnTo>
                    <a:pt x="206548" y="115500"/>
                  </a:lnTo>
                  <a:lnTo>
                    <a:pt x="173393" y="143979"/>
                  </a:lnTo>
                  <a:lnTo>
                    <a:pt x="142629" y="175033"/>
                  </a:lnTo>
                  <a:lnTo>
                    <a:pt x="114417" y="208501"/>
                  </a:lnTo>
                  <a:lnTo>
                    <a:pt x="88920" y="244220"/>
                  </a:lnTo>
                  <a:lnTo>
                    <a:pt x="66298" y="282026"/>
                  </a:lnTo>
                  <a:lnTo>
                    <a:pt x="46713" y="321756"/>
                  </a:lnTo>
                  <a:lnTo>
                    <a:pt x="30327" y="363247"/>
                  </a:lnTo>
                  <a:lnTo>
                    <a:pt x="17301" y="406336"/>
                  </a:lnTo>
                  <a:lnTo>
                    <a:pt x="7797" y="450859"/>
                  </a:lnTo>
                  <a:lnTo>
                    <a:pt x="1976" y="496655"/>
                  </a:lnTo>
                  <a:lnTo>
                    <a:pt x="0" y="543560"/>
                  </a:lnTo>
                  <a:lnTo>
                    <a:pt x="1976" y="590464"/>
                  </a:lnTo>
                  <a:lnTo>
                    <a:pt x="7797" y="636260"/>
                  </a:lnTo>
                  <a:lnTo>
                    <a:pt x="17301" y="680783"/>
                  </a:lnTo>
                  <a:lnTo>
                    <a:pt x="30327" y="723872"/>
                  </a:lnTo>
                  <a:lnTo>
                    <a:pt x="46713" y="765363"/>
                  </a:lnTo>
                  <a:lnTo>
                    <a:pt x="66298" y="805093"/>
                  </a:lnTo>
                  <a:lnTo>
                    <a:pt x="88920" y="842899"/>
                  </a:lnTo>
                  <a:lnTo>
                    <a:pt x="114417" y="878618"/>
                  </a:lnTo>
                  <a:lnTo>
                    <a:pt x="142629" y="912086"/>
                  </a:lnTo>
                  <a:lnTo>
                    <a:pt x="173393" y="943140"/>
                  </a:lnTo>
                  <a:lnTo>
                    <a:pt x="206548" y="971619"/>
                  </a:lnTo>
                  <a:lnTo>
                    <a:pt x="241932" y="997357"/>
                  </a:lnTo>
                  <a:lnTo>
                    <a:pt x="279385" y="1020193"/>
                  </a:lnTo>
                  <a:lnTo>
                    <a:pt x="318743" y="1039963"/>
                  </a:lnTo>
                  <a:lnTo>
                    <a:pt x="359847" y="1056505"/>
                  </a:lnTo>
                  <a:lnTo>
                    <a:pt x="402534" y="1069654"/>
                  </a:lnTo>
                  <a:lnTo>
                    <a:pt x="446643" y="1079248"/>
                  </a:lnTo>
                  <a:lnTo>
                    <a:pt x="492012" y="1085125"/>
                  </a:lnTo>
                  <a:lnTo>
                    <a:pt x="538479" y="1087119"/>
                  </a:lnTo>
                  <a:lnTo>
                    <a:pt x="584947" y="1085125"/>
                  </a:lnTo>
                  <a:lnTo>
                    <a:pt x="630316" y="1079248"/>
                  </a:lnTo>
                  <a:lnTo>
                    <a:pt x="674425" y="1069654"/>
                  </a:lnTo>
                  <a:lnTo>
                    <a:pt x="717112" y="1056505"/>
                  </a:lnTo>
                  <a:lnTo>
                    <a:pt x="758216" y="1039963"/>
                  </a:lnTo>
                  <a:lnTo>
                    <a:pt x="797574" y="1020193"/>
                  </a:lnTo>
                  <a:lnTo>
                    <a:pt x="835027" y="997357"/>
                  </a:lnTo>
                  <a:lnTo>
                    <a:pt x="870411" y="971619"/>
                  </a:lnTo>
                  <a:lnTo>
                    <a:pt x="903566" y="943140"/>
                  </a:lnTo>
                  <a:lnTo>
                    <a:pt x="934330" y="912086"/>
                  </a:lnTo>
                  <a:lnTo>
                    <a:pt x="962542" y="878618"/>
                  </a:lnTo>
                  <a:lnTo>
                    <a:pt x="988039" y="842899"/>
                  </a:lnTo>
                  <a:lnTo>
                    <a:pt x="1010661" y="805093"/>
                  </a:lnTo>
                  <a:lnTo>
                    <a:pt x="1030246" y="765363"/>
                  </a:lnTo>
                  <a:lnTo>
                    <a:pt x="1046632" y="723872"/>
                  </a:lnTo>
                  <a:lnTo>
                    <a:pt x="1059658" y="680783"/>
                  </a:lnTo>
                  <a:lnTo>
                    <a:pt x="1069162" y="636260"/>
                  </a:lnTo>
                  <a:lnTo>
                    <a:pt x="1074983" y="590464"/>
                  </a:lnTo>
                  <a:lnTo>
                    <a:pt x="1076959" y="543560"/>
                  </a:lnTo>
                  <a:lnTo>
                    <a:pt x="1074983" y="496655"/>
                  </a:lnTo>
                  <a:lnTo>
                    <a:pt x="1069162" y="450859"/>
                  </a:lnTo>
                  <a:lnTo>
                    <a:pt x="1059658" y="406336"/>
                  </a:lnTo>
                  <a:lnTo>
                    <a:pt x="1046632" y="363247"/>
                  </a:lnTo>
                  <a:lnTo>
                    <a:pt x="1030246" y="321756"/>
                  </a:lnTo>
                  <a:lnTo>
                    <a:pt x="1010661" y="282026"/>
                  </a:lnTo>
                  <a:lnTo>
                    <a:pt x="988039" y="244220"/>
                  </a:lnTo>
                  <a:lnTo>
                    <a:pt x="962542" y="208501"/>
                  </a:lnTo>
                  <a:lnTo>
                    <a:pt x="934330" y="175033"/>
                  </a:lnTo>
                  <a:lnTo>
                    <a:pt x="903566" y="143979"/>
                  </a:lnTo>
                  <a:lnTo>
                    <a:pt x="870411" y="115500"/>
                  </a:lnTo>
                  <a:lnTo>
                    <a:pt x="835027" y="89762"/>
                  </a:lnTo>
                  <a:lnTo>
                    <a:pt x="797574" y="66926"/>
                  </a:lnTo>
                  <a:lnTo>
                    <a:pt x="758216" y="47156"/>
                  </a:lnTo>
                  <a:lnTo>
                    <a:pt x="717112" y="30614"/>
                  </a:lnTo>
                  <a:lnTo>
                    <a:pt x="674425" y="17465"/>
                  </a:lnTo>
                  <a:lnTo>
                    <a:pt x="630316" y="7871"/>
                  </a:lnTo>
                  <a:lnTo>
                    <a:pt x="584947" y="1994"/>
                  </a:lnTo>
                  <a:lnTo>
                    <a:pt x="538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4693920" y="3515359"/>
              <a:ext cx="1076960" cy="1087120"/>
            </a:xfrm>
            <a:custGeom>
              <a:rect b="b" l="l" r="r" t="t"/>
              <a:pathLst>
                <a:path extrusionOk="0" h="1087120" w="1076960">
                  <a:moveTo>
                    <a:pt x="1076959" y="543560"/>
                  </a:moveTo>
                  <a:lnTo>
                    <a:pt x="1074983" y="496655"/>
                  </a:lnTo>
                  <a:lnTo>
                    <a:pt x="1069162" y="450859"/>
                  </a:lnTo>
                  <a:lnTo>
                    <a:pt x="1059658" y="406336"/>
                  </a:lnTo>
                  <a:lnTo>
                    <a:pt x="1046632" y="363247"/>
                  </a:lnTo>
                  <a:lnTo>
                    <a:pt x="1030246" y="321756"/>
                  </a:lnTo>
                  <a:lnTo>
                    <a:pt x="1010661" y="282026"/>
                  </a:lnTo>
                  <a:lnTo>
                    <a:pt x="988039" y="244220"/>
                  </a:lnTo>
                  <a:lnTo>
                    <a:pt x="962542" y="208501"/>
                  </a:lnTo>
                  <a:lnTo>
                    <a:pt x="934330" y="175033"/>
                  </a:lnTo>
                  <a:lnTo>
                    <a:pt x="903566" y="143979"/>
                  </a:lnTo>
                  <a:lnTo>
                    <a:pt x="870411" y="115500"/>
                  </a:lnTo>
                  <a:lnTo>
                    <a:pt x="835027" y="89762"/>
                  </a:lnTo>
                  <a:lnTo>
                    <a:pt x="797574" y="66926"/>
                  </a:lnTo>
                  <a:lnTo>
                    <a:pt x="758216" y="47156"/>
                  </a:lnTo>
                  <a:lnTo>
                    <a:pt x="717112" y="30614"/>
                  </a:lnTo>
                  <a:lnTo>
                    <a:pt x="674425" y="17465"/>
                  </a:lnTo>
                  <a:lnTo>
                    <a:pt x="630316" y="7871"/>
                  </a:lnTo>
                  <a:lnTo>
                    <a:pt x="584947" y="1994"/>
                  </a:lnTo>
                  <a:lnTo>
                    <a:pt x="538479" y="0"/>
                  </a:lnTo>
                  <a:lnTo>
                    <a:pt x="492012" y="1994"/>
                  </a:lnTo>
                  <a:lnTo>
                    <a:pt x="446643" y="7871"/>
                  </a:lnTo>
                  <a:lnTo>
                    <a:pt x="402534" y="17465"/>
                  </a:lnTo>
                  <a:lnTo>
                    <a:pt x="359847" y="30614"/>
                  </a:lnTo>
                  <a:lnTo>
                    <a:pt x="318743" y="47156"/>
                  </a:lnTo>
                  <a:lnTo>
                    <a:pt x="279385" y="66926"/>
                  </a:lnTo>
                  <a:lnTo>
                    <a:pt x="241932" y="89762"/>
                  </a:lnTo>
                  <a:lnTo>
                    <a:pt x="206548" y="115500"/>
                  </a:lnTo>
                  <a:lnTo>
                    <a:pt x="173393" y="143979"/>
                  </a:lnTo>
                  <a:lnTo>
                    <a:pt x="142629" y="175033"/>
                  </a:lnTo>
                  <a:lnTo>
                    <a:pt x="114417" y="208501"/>
                  </a:lnTo>
                  <a:lnTo>
                    <a:pt x="88920" y="244220"/>
                  </a:lnTo>
                  <a:lnTo>
                    <a:pt x="66298" y="282026"/>
                  </a:lnTo>
                  <a:lnTo>
                    <a:pt x="46713" y="321756"/>
                  </a:lnTo>
                  <a:lnTo>
                    <a:pt x="30327" y="363247"/>
                  </a:lnTo>
                  <a:lnTo>
                    <a:pt x="17301" y="406336"/>
                  </a:lnTo>
                  <a:lnTo>
                    <a:pt x="7797" y="450859"/>
                  </a:lnTo>
                  <a:lnTo>
                    <a:pt x="1976" y="496655"/>
                  </a:lnTo>
                  <a:lnTo>
                    <a:pt x="0" y="543560"/>
                  </a:lnTo>
                  <a:lnTo>
                    <a:pt x="1976" y="590464"/>
                  </a:lnTo>
                  <a:lnTo>
                    <a:pt x="7797" y="636260"/>
                  </a:lnTo>
                  <a:lnTo>
                    <a:pt x="17301" y="680783"/>
                  </a:lnTo>
                  <a:lnTo>
                    <a:pt x="30327" y="723872"/>
                  </a:lnTo>
                  <a:lnTo>
                    <a:pt x="46713" y="765363"/>
                  </a:lnTo>
                  <a:lnTo>
                    <a:pt x="66298" y="805093"/>
                  </a:lnTo>
                  <a:lnTo>
                    <a:pt x="88920" y="842899"/>
                  </a:lnTo>
                  <a:lnTo>
                    <a:pt x="114417" y="878618"/>
                  </a:lnTo>
                  <a:lnTo>
                    <a:pt x="142629" y="912086"/>
                  </a:lnTo>
                  <a:lnTo>
                    <a:pt x="173393" y="943140"/>
                  </a:lnTo>
                  <a:lnTo>
                    <a:pt x="206548" y="971619"/>
                  </a:lnTo>
                  <a:lnTo>
                    <a:pt x="241932" y="997357"/>
                  </a:lnTo>
                  <a:lnTo>
                    <a:pt x="279385" y="1020193"/>
                  </a:lnTo>
                  <a:lnTo>
                    <a:pt x="318743" y="1039963"/>
                  </a:lnTo>
                  <a:lnTo>
                    <a:pt x="359847" y="1056505"/>
                  </a:lnTo>
                  <a:lnTo>
                    <a:pt x="402534" y="1069654"/>
                  </a:lnTo>
                  <a:lnTo>
                    <a:pt x="446643" y="1079248"/>
                  </a:lnTo>
                  <a:lnTo>
                    <a:pt x="492012" y="1085125"/>
                  </a:lnTo>
                  <a:lnTo>
                    <a:pt x="538479" y="1087119"/>
                  </a:lnTo>
                  <a:lnTo>
                    <a:pt x="584947" y="1085125"/>
                  </a:lnTo>
                  <a:lnTo>
                    <a:pt x="630316" y="1079248"/>
                  </a:lnTo>
                  <a:lnTo>
                    <a:pt x="674425" y="1069654"/>
                  </a:lnTo>
                  <a:lnTo>
                    <a:pt x="717112" y="1056505"/>
                  </a:lnTo>
                  <a:lnTo>
                    <a:pt x="758216" y="1039963"/>
                  </a:lnTo>
                  <a:lnTo>
                    <a:pt x="797574" y="1020193"/>
                  </a:lnTo>
                  <a:lnTo>
                    <a:pt x="835027" y="997357"/>
                  </a:lnTo>
                  <a:lnTo>
                    <a:pt x="870411" y="971619"/>
                  </a:lnTo>
                  <a:lnTo>
                    <a:pt x="903566" y="943140"/>
                  </a:lnTo>
                  <a:lnTo>
                    <a:pt x="934330" y="912086"/>
                  </a:lnTo>
                  <a:lnTo>
                    <a:pt x="962542" y="878618"/>
                  </a:lnTo>
                  <a:lnTo>
                    <a:pt x="988039" y="842899"/>
                  </a:lnTo>
                  <a:lnTo>
                    <a:pt x="1010661" y="805093"/>
                  </a:lnTo>
                  <a:lnTo>
                    <a:pt x="1030246" y="765363"/>
                  </a:lnTo>
                  <a:lnTo>
                    <a:pt x="1046632" y="723872"/>
                  </a:lnTo>
                  <a:lnTo>
                    <a:pt x="1059658" y="680783"/>
                  </a:lnTo>
                  <a:lnTo>
                    <a:pt x="1069162" y="636260"/>
                  </a:lnTo>
                  <a:lnTo>
                    <a:pt x="1074983" y="590464"/>
                  </a:lnTo>
                  <a:lnTo>
                    <a:pt x="1076959" y="543560"/>
                  </a:lnTo>
                  <a:close/>
                </a:path>
              </a:pathLst>
            </a:custGeom>
            <a:noFill/>
            <a:ln cap="flat" cmpd="sng" w="81275">
              <a:solidFill>
                <a:srgbClr val="F58E1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1" name="Google Shape;621;p13"/>
          <p:cNvGrpSpPr/>
          <p:nvPr/>
        </p:nvGrpSpPr>
        <p:grpSpPr>
          <a:xfrm>
            <a:off x="3823558" y="1845395"/>
            <a:ext cx="1336039" cy="1346200"/>
            <a:chOff x="4561840" y="3383279"/>
            <a:chExt cx="1336039" cy="1346200"/>
          </a:xfrm>
        </p:grpSpPr>
        <p:pic>
          <p:nvPicPr>
            <p:cNvPr id="622" name="Google Shape;622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61840" y="3383279"/>
              <a:ext cx="1336039" cy="134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3" name="Google Shape;623;p13"/>
            <p:cNvSpPr/>
            <p:nvPr/>
          </p:nvSpPr>
          <p:spPr>
            <a:xfrm>
              <a:off x="4693920" y="3515359"/>
              <a:ext cx="1076960" cy="1087120"/>
            </a:xfrm>
            <a:custGeom>
              <a:rect b="b" l="l" r="r" t="t"/>
              <a:pathLst>
                <a:path extrusionOk="0" h="1087120" w="1076960">
                  <a:moveTo>
                    <a:pt x="538479" y="0"/>
                  </a:moveTo>
                  <a:lnTo>
                    <a:pt x="492012" y="1994"/>
                  </a:lnTo>
                  <a:lnTo>
                    <a:pt x="446643" y="7871"/>
                  </a:lnTo>
                  <a:lnTo>
                    <a:pt x="402534" y="17465"/>
                  </a:lnTo>
                  <a:lnTo>
                    <a:pt x="359847" y="30614"/>
                  </a:lnTo>
                  <a:lnTo>
                    <a:pt x="318743" y="47156"/>
                  </a:lnTo>
                  <a:lnTo>
                    <a:pt x="279385" y="66926"/>
                  </a:lnTo>
                  <a:lnTo>
                    <a:pt x="241932" y="89762"/>
                  </a:lnTo>
                  <a:lnTo>
                    <a:pt x="206548" y="115500"/>
                  </a:lnTo>
                  <a:lnTo>
                    <a:pt x="173393" y="143979"/>
                  </a:lnTo>
                  <a:lnTo>
                    <a:pt x="142629" y="175033"/>
                  </a:lnTo>
                  <a:lnTo>
                    <a:pt x="114417" y="208501"/>
                  </a:lnTo>
                  <a:lnTo>
                    <a:pt x="88920" y="244220"/>
                  </a:lnTo>
                  <a:lnTo>
                    <a:pt x="66298" y="282026"/>
                  </a:lnTo>
                  <a:lnTo>
                    <a:pt x="46713" y="321756"/>
                  </a:lnTo>
                  <a:lnTo>
                    <a:pt x="30327" y="363247"/>
                  </a:lnTo>
                  <a:lnTo>
                    <a:pt x="17301" y="406336"/>
                  </a:lnTo>
                  <a:lnTo>
                    <a:pt x="7797" y="450859"/>
                  </a:lnTo>
                  <a:lnTo>
                    <a:pt x="1976" y="496655"/>
                  </a:lnTo>
                  <a:lnTo>
                    <a:pt x="0" y="543560"/>
                  </a:lnTo>
                  <a:lnTo>
                    <a:pt x="1976" y="590464"/>
                  </a:lnTo>
                  <a:lnTo>
                    <a:pt x="7797" y="636260"/>
                  </a:lnTo>
                  <a:lnTo>
                    <a:pt x="17301" y="680783"/>
                  </a:lnTo>
                  <a:lnTo>
                    <a:pt x="30327" y="723872"/>
                  </a:lnTo>
                  <a:lnTo>
                    <a:pt x="46713" y="765363"/>
                  </a:lnTo>
                  <a:lnTo>
                    <a:pt x="66298" y="805093"/>
                  </a:lnTo>
                  <a:lnTo>
                    <a:pt x="88920" y="842899"/>
                  </a:lnTo>
                  <a:lnTo>
                    <a:pt x="114417" y="878618"/>
                  </a:lnTo>
                  <a:lnTo>
                    <a:pt x="142629" y="912086"/>
                  </a:lnTo>
                  <a:lnTo>
                    <a:pt x="173393" y="943140"/>
                  </a:lnTo>
                  <a:lnTo>
                    <a:pt x="206548" y="971619"/>
                  </a:lnTo>
                  <a:lnTo>
                    <a:pt x="241932" y="997357"/>
                  </a:lnTo>
                  <a:lnTo>
                    <a:pt x="279385" y="1020193"/>
                  </a:lnTo>
                  <a:lnTo>
                    <a:pt x="318743" y="1039963"/>
                  </a:lnTo>
                  <a:lnTo>
                    <a:pt x="359847" y="1056505"/>
                  </a:lnTo>
                  <a:lnTo>
                    <a:pt x="402534" y="1069654"/>
                  </a:lnTo>
                  <a:lnTo>
                    <a:pt x="446643" y="1079248"/>
                  </a:lnTo>
                  <a:lnTo>
                    <a:pt x="492012" y="1085125"/>
                  </a:lnTo>
                  <a:lnTo>
                    <a:pt x="538479" y="1087119"/>
                  </a:lnTo>
                  <a:lnTo>
                    <a:pt x="584947" y="1085125"/>
                  </a:lnTo>
                  <a:lnTo>
                    <a:pt x="630316" y="1079248"/>
                  </a:lnTo>
                  <a:lnTo>
                    <a:pt x="674425" y="1069654"/>
                  </a:lnTo>
                  <a:lnTo>
                    <a:pt x="717112" y="1056505"/>
                  </a:lnTo>
                  <a:lnTo>
                    <a:pt x="758216" y="1039963"/>
                  </a:lnTo>
                  <a:lnTo>
                    <a:pt x="797574" y="1020193"/>
                  </a:lnTo>
                  <a:lnTo>
                    <a:pt x="835027" y="997357"/>
                  </a:lnTo>
                  <a:lnTo>
                    <a:pt x="870411" y="971619"/>
                  </a:lnTo>
                  <a:lnTo>
                    <a:pt x="903566" y="943140"/>
                  </a:lnTo>
                  <a:lnTo>
                    <a:pt x="934330" y="912086"/>
                  </a:lnTo>
                  <a:lnTo>
                    <a:pt x="962542" y="878618"/>
                  </a:lnTo>
                  <a:lnTo>
                    <a:pt x="988039" y="842899"/>
                  </a:lnTo>
                  <a:lnTo>
                    <a:pt x="1010661" y="805093"/>
                  </a:lnTo>
                  <a:lnTo>
                    <a:pt x="1030246" y="765363"/>
                  </a:lnTo>
                  <a:lnTo>
                    <a:pt x="1046632" y="723872"/>
                  </a:lnTo>
                  <a:lnTo>
                    <a:pt x="1059658" y="680783"/>
                  </a:lnTo>
                  <a:lnTo>
                    <a:pt x="1069162" y="636260"/>
                  </a:lnTo>
                  <a:lnTo>
                    <a:pt x="1074983" y="590464"/>
                  </a:lnTo>
                  <a:lnTo>
                    <a:pt x="1076959" y="543560"/>
                  </a:lnTo>
                  <a:lnTo>
                    <a:pt x="1074983" y="496655"/>
                  </a:lnTo>
                  <a:lnTo>
                    <a:pt x="1069162" y="450859"/>
                  </a:lnTo>
                  <a:lnTo>
                    <a:pt x="1059658" y="406336"/>
                  </a:lnTo>
                  <a:lnTo>
                    <a:pt x="1046632" y="363247"/>
                  </a:lnTo>
                  <a:lnTo>
                    <a:pt x="1030246" y="321756"/>
                  </a:lnTo>
                  <a:lnTo>
                    <a:pt x="1010661" y="282026"/>
                  </a:lnTo>
                  <a:lnTo>
                    <a:pt x="988039" y="244220"/>
                  </a:lnTo>
                  <a:lnTo>
                    <a:pt x="962542" y="208501"/>
                  </a:lnTo>
                  <a:lnTo>
                    <a:pt x="934330" y="175033"/>
                  </a:lnTo>
                  <a:lnTo>
                    <a:pt x="903566" y="143979"/>
                  </a:lnTo>
                  <a:lnTo>
                    <a:pt x="870411" y="115500"/>
                  </a:lnTo>
                  <a:lnTo>
                    <a:pt x="835027" y="89762"/>
                  </a:lnTo>
                  <a:lnTo>
                    <a:pt x="797574" y="66926"/>
                  </a:lnTo>
                  <a:lnTo>
                    <a:pt x="758216" y="47156"/>
                  </a:lnTo>
                  <a:lnTo>
                    <a:pt x="717112" y="30614"/>
                  </a:lnTo>
                  <a:lnTo>
                    <a:pt x="674425" y="17465"/>
                  </a:lnTo>
                  <a:lnTo>
                    <a:pt x="630316" y="7871"/>
                  </a:lnTo>
                  <a:lnTo>
                    <a:pt x="584947" y="1994"/>
                  </a:lnTo>
                  <a:lnTo>
                    <a:pt x="538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4693920" y="3515359"/>
              <a:ext cx="1076960" cy="1087120"/>
            </a:xfrm>
            <a:custGeom>
              <a:rect b="b" l="l" r="r" t="t"/>
              <a:pathLst>
                <a:path extrusionOk="0" h="1087120" w="1076960">
                  <a:moveTo>
                    <a:pt x="1076959" y="543560"/>
                  </a:moveTo>
                  <a:lnTo>
                    <a:pt x="1074983" y="496655"/>
                  </a:lnTo>
                  <a:lnTo>
                    <a:pt x="1069162" y="450859"/>
                  </a:lnTo>
                  <a:lnTo>
                    <a:pt x="1059658" y="406336"/>
                  </a:lnTo>
                  <a:lnTo>
                    <a:pt x="1046632" y="363247"/>
                  </a:lnTo>
                  <a:lnTo>
                    <a:pt x="1030246" y="321756"/>
                  </a:lnTo>
                  <a:lnTo>
                    <a:pt x="1010661" y="282026"/>
                  </a:lnTo>
                  <a:lnTo>
                    <a:pt x="988039" y="244220"/>
                  </a:lnTo>
                  <a:lnTo>
                    <a:pt x="962542" y="208501"/>
                  </a:lnTo>
                  <a:lnTo>
                    <a:pt x="934330" y="175033"/>
                  </a:lnTo>
                  <a:lnTo>
                    <a:pt x="903566" y="143979"/>
                  </a:lnTo>
                  <a:lnTo>
                    <a:pt x="870411" y="115500"/>
                  </a:lnTo>
                  <a:lnTo>
                    <a:pt x="835027" y="89762"/>
                  </a:lnTo>
                  <a:lnTo>
                    <a:pt x="797574" y="66926"/>
                  </a:lnTo>
                  <a:lnTo>
                    <a:pt x="758216" y="47156"/>
                  </a:lnTo>
                  <a:lnTo>
                    <a:pt x="717112" y="30614"/>
                  </a:lnTo>
                  <a:lnTo>
                    <a:pt x="674425" y="17465"/>
                  </a:lnTo>
                  <a:lnTo>
                    <a:pt x="630316" y="7871"/>
                  </a:lnTo>
                  <a:lnTo>
                    <a:pt x="584947" y="1994"/>
                  </a:lnTo>
                  <a:lnTo>
                    <a:pt x="538479" y="0"/>
                  </a:lnTo>
                  <a:lnTo>
                    <a:pt x="492012" y="1994"/>
                  </a:lnTo>
                  <a:lnTo>
                    <a:pt x="446643" y="7871"/>
                  </a:lnTo>
                  <a:lnTo>
                    <a:pt x="402534" y="17465"/>
                  </a:lnTo>
                  <a:lnTo>
                    <a:pt x="359847" y="30614"/>
                  </a:lnTo>
                  <a:lnTo>
                    <a:pt x="318743" y="47156"/>
                  </a:lnTo>
                  <a:lnTo>
                    <a:pt x="279385" y="66926"/>
                  </a:lnTo>
                  <a:lnTo>
                    <a:pt x="241932" y="89762"/>
                  </a:lnTo>
                  <a:lnTo>
                    <a:pt x="206548" y="115500"/>
                  </a:lnTo>
                  <a:lnTo>
                    <a:pt x="173393" y="143979"/>
                  </a:lnTo>
                  <a:lnTo>
                    <a:pt x="142629" y="175033"/>
                  </a:lnTo>
                  <a:lnTo>
                    <a:pt x="114417" y="208501"/>
                  </a:lnTo>
                  <a:lnTo>
                    <a:pt x="88920" y="244220"/>
                  </a:lnTo>
                  <a:lnTo>
                    <a:pt x="66298" y="282026"/>
                  </a:lnTo>
                  <a:lnTo>
                    <a:pt x="46713" y="321756"/>
                  </a:lnTo>
                  <a:lnTo>
                    <a:pt x="30327" y="363247"/>
                  </a:lnTo>
                  <a:lnTo>
                    <a:pt x="17301" y="406336"/>
                  </a:lnTo>
                  <a:lnTo>
                    <a:pt x="7797" y="450859"/>
                  </a:lnTo>
                  <a:lnTo>
                    <a:pt x="1976" y="496655"/>
                  </a:lnTo>
                  <a:lnTo>
                    <a:pt x="0" y="543560"/>
                  </a:lnTo>
                  <a:lnTo>
                    <a:pt x="1976" y="590464"/>
                  </a:lnTo>
                  <a:lnTo>
                    <a:pt x="7797" y="636260"/>
                  </a:lnTo>
                  <a:lnTo>
                    <a:pt x="17301" y="680783"/>
                  </a:lnTo>
                  <a:lnTo>
                    <a:pt x="30327" y="723872"/>
                  </a:lnTo>
                  <a:lnTo>
                    <a:pt x="46713" y="765363"/>
                  </a:lnTo>
                  <a:lnTo>
                    <a:pt x="66298" y="805093"/>
                  </a:lnTo>
                  <a:lnTo>
                    <a:pt x="88920" y="842899"/>
                  </a:lnTo>
                  <a:lnTo>
                    <a:pt x="114417" y="878618"/>
                  </a:lnTo>
                  <a:lnTo>
                    <a:pt x="142629" y="912086"/>
                  </a:lnTo>
                  <a:lnTo>
                    <a:pt x="173393" y="943140"/>
                  </a:lnTo>
                  <a:lnTo>
                    <a:pt x="206548" y="971619"/>
                  </a:lnTo>
                  <a:lnTo>
                    <a:pt x="241932" y="997357"/>
                  </a:lnTo>
                  <a:lnTo>
                    <a:pt x="279385" y="1020193"/>
                  </a:lnTo>
                  <a:lnTo>
                    <a:pt x="318743" y="1039963"/>
                  </a:lnTo>
                  <a:lnTo>
                    <a:pt x="359847" y="1056505"/>
                  </a:lnTo>
                  <a:lnTo>
                    <a:pt x="402534" y="1069654"/>
                  </a:lnTo>
                  <a:lnTo>
                    <a:pt x="446643" y="1079248"/>
                  </a:lnTo>
                  <a:lnTo>
                    <a:pt x="492012" y="1085125"/>
                  </a:lnTo>
                  <a:lnTo>
                    <a:pt x="538479" y="1087119"/>
                  </a:lnTo>
                  <a:lnTo>
                    <a:pt x="584947" y="1085125"/>
                  </a:lnTo>
                  <a:lnTo>
                    <a:pt x="630316" y="1079248"/>
                  </a:lnTo>
                  <a:lnTo>
                    <a:pt x="674425" y="1069654"/>
                  </a:lnTo>
                  <a:lnTo>
                    <a:pt x="717112" y="1056505"/>
                  </a:lnTo>
                  <a:lnTo>
                    <a:pt x="758216" y="1039963"/>
                  </a:lnTo>
                  <a:lnTo>
                    <a:pt x="797574" y="1020193"/>
                  </a:lnTo>
                  <a:lnTo>
                    <a:pt x="835027" y="997357"/>
                  </a:lnTo>
                  <a:lnTo>
                    <a:pt x="870411" y="971619"/>
                  </a:lnTo>
                  <a:lnTo>
                    <a:pt x="903566" y="943140"/>
                  </a:lnTo>
                  <a:lnTo>
                    <a:pt x="934330" y="912086"/>
                  </a:lnTo>
                  <a:lnTo>
                    <a:pt x="962542" y="878618"/>
                  </a:lnTo>
                  <a:lnTo>
                    <a:pt x="988039" y="842899"/>
                  </a:lnTo>
                  <a:lnTo>
                    <a:pt x="1010661" y="805093"/>
                  </a:lnTo>
                  <a:lnTo>
                    <a:pt x="1030246" y="765363"/>
                  </a:lnTo>
                  <a:lnTo>
                    <a:pt x="1046632" y="723872"/>
                  </a:lnTo>
                  <a:lnTo>
                    <a:pt x="1059658" y="680783"/>
                  </a:lnTo>
                  <a:lnTo>
                    <a:pt x="1069162" y="636260"/>
                  </a:lnTo>
                  <a:lnTo>
                    <a:pt x="1074983" y="590464"/>
                  </a:lnTo>
                  <a:lnTo>
                    <a:pt x="1076959" y="543560"/>
                  </a:lnTo>
                  <a:close/>
                </a:path>
              </a:pathLst>
            </a:custGeom>
            <a:noFill/>
            <a:ln cap="flat" cmpd="sng" w="81275">
              <a:solidFill>
                <a:srgbClr val="F58E1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13"/>
          <p:cNvGrpSpPr/>
          <p:nvPr/>
        </p:nvGrpSpPr>
        <p:grpSpPr>
          <a:xfrm>
            <a:off x="971601" y="2314650"/>
            <a:ext cx="1336039" cy="1346200"/>
            <a:chOff x="4561840" y="3383279"/>
            <a:chExt cx="1336039" cy="1346200"/>
          </a:xfrm>
        </p:grpSpPr>
        <p:pic>
          <p:nvPicPr>
            <p:cNvPr id="626" name="Google Shape;626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61840" y="3383279"/>
              <a:ext cx="1336039" cy="134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7" name="Google Shape;627;p13"/>
            <p:cNvSpPr/>
            <p:nvPr/>
          </p:nvSpPr>
          <p:spPr>
            <a:xfrm>
              <a:off x="4693920" y="3515359"/>
              <a:ext cx="1076960" cy="1087120"/>
            </a:xfrm>
            <a:custGeom>
              <a:rect b="b" l="l" r="r" t="t"/>
              <a:pathLst>
                <a:path extrusionOk="0" h="1087120" w="1076960">
                  <a:moveTo>
                    <a:pt x="538479" y="0"/>
                  </a:moveTo>
                  <a:lnTo>
                    <a:pt x="492012" y="1994"/>
                  </a:lnTo>
                  <a:lnTo>
                    <a:pt x="446643" y="7871"/>
                  </a:lnTo>
                  <a:lnTo>
                    <a:pt x="402534" y="17465"/>
                  </a:lnTo>
                  <a:lnTo>
                    <a:pt x="359847" y="30614"/>
                  </a:lnTo>
                  <a:lnTo>
                    <a:pt x="318743" y="47156"/>
                  </a:lnTo>
                  <a:lnTo>
                    <a:pt x="279385" y="66926"/>
                  </a:lnTo>
                  <a:lnTo>
                    <a:pt x="241932" y="89762"/>
                  </a:lnTo>
                  <a:lnTo>
                    <a:pt x="206548" y="115500"/>
                  </a:lnTo>
                  <a:lnTo>
                    <a:pt x="173393" y="143979"/>
                  </a:lnTo>
                  <a:lnTo>
                    <a:pt x="142629" y="175033"/>
                  </a:lnTo>
                  <a:lnTo>
                    <a:pt x="114417" y="208501"/>
                  </a:lnTo>
                  <a:lnTo>
                    <a:pt x="88920" y="244220"/>
                  </a:lnTo>
                  <a:lnTo>
                    <a:pt x="66298" y="282026"/>
                  </a:lnTo>
                  <a:lnTo>
                    <a:pt x="46713" y="321756"/>
                  </a:lnTo>
                  <a:lnTo>
                    <a:pt x="30327" y="363247"/>
                  </a:lnTo>
                  <a:lnTo>
                    <a:pt x="17301" y="406336"/>
                  </a:lnTo>
                  <a:lnTo>
                    <a:pt x="7797" y="450859"/>
                  </a:lnTo>
                  <a:lnTo>
                    <a:pt x="1976" y="496655"/>
                  </a:lnTo>
                  <a:lnTo>
                    <a:pt x="0" y="543560"/>
                  </a:lnTo>
                  <a:lnTo>
                    <a:pt x="1976" y="590464"/>
                  </a:lnTo>
                  <a:lnTo>
                    <a:pt x="7797" y="636260"/>
                  </a:lnTo>
                  <a:lnTo>
                    <a:pt x="17301" y="680783"/>
                  </a:lnTo>
                  <a:lnTo>
                    <a:pt x="30327" y="723872"/>
                  </a:lnTo>
                  <a:lnTo>
                    <a:pt x="46713" y="765363"/>
                  </a:lnTo>
                  <a:lnTo>
                    <a:pt x="66298" y="805093"/>
                  </a:lnTo>
                  <a:lnTo>
                    <a:pt x="88920" y="842899"/>
                  </a:lnTo>
                  <a:lnTo>
                    <a:pt x="114417" y="878618"/>
                  </a:lnTo>
                  <a:lnTo>
                    <a:pt x="142629" y="912086"/>
                  </a:lnTo>
                  <a:lnTo>
                    <a:pt x="173393" y="943140"/>
                  </a:lnTo>
                  <a:lnTo>
                    <a:pt x="206548" y="971619"/>
                  </a:lnTo>
                  <a:lnTo>
                    <a:pt x="241932" y="997357"/>
                  </a:lnTo>
                  <a:lnTo>
                    <a:pt x="279385" y="1020193"/>
                  </a:lnTo>
                  <a:lnTo>
                    <a:pt x="318743" y="1039963"/>
                  </a:lnTo>
                  <a:lnTo>
                    <a:pt x="359847" y="1056505"/>
                  </a:lnTo>
                  <a:lnTo>
                    <a:pt x="402534" y="1069654"/>
                  </a:lnTo>
                  <a:lnTo>
                    <a:pt x="446643" y="1079248"/>
                  </a:lnTo>
                  <a:lnTo>
                    <a:pt x="492012" y="1085125"/>
                  </a:lnTo>
                  <a:lnTo>
                    <a:pt x="538479" y="1087119"/>
                  </a:lnTo>
                  <a:lnTo>
                    <a:pt x="584947" y="1085125"/>
                  </a:lnTo>
                  <a:lnTo>
                    <a:pt x="630316" y="1079248"/>
                  </a:lnTo>
                  <a:lnTo>
                    <a:pt x="674425" y="1069654"/>
                  </a:lnTo>
                  <a:lnTo>
                    <a:pt x="717112" y="1056505"/>
                  </a:lnTo>
                  <a:lnTo>
                    <a:pt x="758216" y="1039963"/>
                  </a:lnTo>
                  <a:lnTo>
                    <a:pt x="797574" y="1020193"/>
                  </a:lnTo>
                  <a:lnTo>
                    <a:pt x="835027" y="997357"/>
                  </a:lnTo>
                  <a:lnTo>
                    <a:pt x="870411" y="971619"/>
                  </a:lnTo>
                  <a:lnTo>
                    <a:pt x="903566" y="943140"/>
                  </a:lnTo>
                  <a:lnTo>
                    <a:pt x="934330" y="912086"/>
                  </a:lnTo>
                  <a:lnTo>
                    <a:pt x="962542" y="878618"/>
                  </a:lnTo>
                  <a:lnTo>
                    <a:pt x="988039" y="842899"/>
                  </a:lnTo>
                  <a:lnTo>
                    <a:pt x="1010661" y="805093"/>
                  </a:lnTo>
                  <a:lnTo>
                    <a:pt x="1030246" y="765363"/>
                  </a:lnTo>
                  <a:lnTo>
                    <a:pt x="1046632" y="723872"/>
                  </a:lnTo>
                  <a:lnTo>
                    <a:pt x="1059658" y="680783"/>
                  </a:lnTo>
                  <a:lnTo>
                    <a:pt x="1069162" y="636260"/>
                  </a:lnTo>
                  <a:lnTo>
                    <a:pt x="1074983" y="590464"/>
                  </a:lnTo>
                  <a:lnTo>
                    <a:pt x="1076959" y="543560"/>
                  </a:lnTo>
                  <a:lnTo>
                    <a:pt x="1074983" y="496655"/>
                  </a:lnTo>
                  <a:lnTo>
                    <a:pt x="1069162" y="450859"/>
                  </a:lnTo>
                  <a:lnTo>
                    <a:pt x="1059658" y="406336"/>
                  </a:lnTo>
                  <a:lnTo>
                    <a:pt x="1046632" y="363247"/>
                  </a:lnTo>
                  <a:lnTo>
                    <a:pt x="1030246" y="321756"/>
                  </a:lnTo>
                  <a:lnTo>
                    <a:pt x="1010661" y="282026"/>
                  </a:lnTo>
                  <a:lnTo>
                    <a:pt x="988039" y="244220"/>
                  </a:lnTo>
                  <a:lnTo>
                    <a:pt x="962542" y="208501"/>
                  </a:lnTo>
                  <a:lnTo>
                    <a:pt x="934330" y="175033"/>
                  </a:lnTo>
                  <a:lnTo>
                    <a:pt x="903566" y="143979"/>
                  </a:lnTo>
                  <a:lnTo>
                    <a:pt x="870411" y="115500"/>
                  </a:lnTo>
                  <a:lnTo>
                    <a:pt x="835027" y="89762"/>
                  </a:lnTo>
                  <a:lnTo>
                    <a:pt x="797574" y="66926"/>
                  </a:lnTo>
                  <a:lnTo>
                    <a:pt x="758216" y="47156"/>
                  </a:lnTo>
                  <a:lnTo>
                    <a:pt x="717112" y="30614"/>
                  </a:lnTo>
                  <a:lnTo>
                    <a:pt x="674425" y="17465"/>
                  </a:lnTo>
                  <a:lnTo>
                    <a:pt x="630316" y="7871"/>
                  </a:lnTo>
                  <a:lnTo>
                    <a:pt x="584947" y="1994"/>
                  </a:lnTo>
                  <a:lnTo>
                    <a:pt x="538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4693920" y="3515359"/>
              <a:ext cx="1076960" cy="1087120"/>
            </a:xfrm>
            <a:custGeom>
              <a:rect b="b" l="l" r="r" t="t"/>
              <a:pathLst>
                <a:path extrusionOk="0" h="1087120" w="1076960">
                  <a:moveTo>
                    <a:pt x="1076959" y="543560"/>
                  </a:moveTo>
                  <a:lnTo>
                    <a:pt x="1074983" y="496655"/>
                  </a:lnTo>
                  <a:lnTo>
                    <a:pt x="1069162" y="450859"/>
                  </a:lnTo>
                  <a:lnTo>
                    <a:pt x="1059658" y="406336"/>
                  </a:lnTo>
                  <a:lnTo>
                    <a:pt x="1046632" y="363247"/>
                  </a:lnTo>
                  <a:lnTo>
                    <a:pt x="1030246" y="321756"/>
                  </a:lnTo>
                  <a:lnTo>
                    <a:pt x="1010661" y="282026"/>
                  </a:lnTo>
                  <a:lnTo>
                    <a:pt x="988039" y="244220"/>
                  </a:lnTo>
                  <a:lnTo>
                    <a:pt x="962542" y="208501"/>
                  </a:lnTo>
                  <a:lnTo>
                    <a:pt x="934330" y="175033"/>
                  </a:lnTo>
                  <a:lnTo>
                    <a:pt x="903566" y="143979"/>
                  </a:lnTo>
                  <a:lnTo>
                    <a:pt x="870411" y="115500"/>
                  </a:lnTo>
                  <a:lnTo>
                    <a:pt x="835027" y="89762"/>
                  </a:lnTo>
                  <a:lnTo>
                    <a:pt x="797574" y="66926"/>
                  </a:lnTo>
                  <a:lnTo>
                    <a:pt x="758216" y="47156"/>
                  </a:lnTo>
                  <a:lnTo>
                    <a:pt x="717112" y="30614"/>
                  </a:lnTo>
                  <a:lnTo>
                    <a:pt x="674425" y="17465"/>
                  </a:lnTo>
                  <a:lnTo>
                    <a:pt x="630316" y="7871"/>
                  </a:lnTo>
                  <a:lnTo>
                    <a:pt x="584947" y="1994"/>
                  </a:lnTo>
                  <a:lnTo>
                    <a:pt x="538479" y="0"/>
                  </a:lnTo>
                  <a:lnTo>
                    <a:pt x="492012" y="1994"/>
                  </a:lnTo>
                  <a:lnTo>
                    <a:pt x="446643" y="7871"/>
                  </a:lnTo>
                  <a:lnTo>
                    <a:pt x="402534" y="17465"/>
                  </a:lnTo>
                  <a:lnTo>
                    <a:pt x="359847" y="30614"/>
                  </a:lnTo>
                  <a:lnTo>
                    <a:pt x="318743" y="47156"/>
                  </a:lnTo>
                  <a:lnTo>
                    <a:pt x="279385" y="66926"/>
                  </a:lnTo>
                  <a:lnTo>
                    <a:pt x="241932" y="89762"/>
                  </a:lnTo>
                  <a:lnTo>
                    <a:pt x="206548" y="115500"/>
                  </a:lnTo>
                  <a:lnTo>
                    <a:pt x="173393" y="143979"/>
                  </a:lnTo>
                  <a:lnTo>
                    <a:pt x="142629" y="175033"/>
                  </a:lnTo>
                  <a:lnTo>
                    <a:pt x="114417" y="208501"/>
                  </a:lnTo>
                  <a:lnTo>
                    <a:pt x="88920" y="244220"/>
                  </a:lnTo>
                  <a:lnTo>
                    <a:pt x="66298" y="282026"/>
                  </a:lnTo>
                  <a:lnTo>
                    <a:pt x="46713" y="321756"/>
                  </a:lnTo>
                  <a:lnTo>
                    <a:pt x="30327" y="363247"/>
                  </a:lnTo>
                  <a:lnTo>
                    <a:pt x="17301" y="406336"/>
                  </a:lnTo>
                  <a:lnTo>
                    <a:pt x="7797" y="450859"/>
                  </a:lnTo>
                  <a:lnTo>
                    <a:pt x="1976" y="496655"/>
                  </a:lnTo>
                  <a:lnTo>
                    <a:pt x="0" y="543560"/>
                  </a:lnTo>
                  <a:lnTo>
                    <a:pt x="1976" y="590464"/>
                  </a:lnTo>
                  <a:lnTo>
                    <a:pt x="7797" y="636260"/>
                  </a:lnTo>
                  <a:lnTo>
                    <a:pt x="17301" y="680783"/>
                  </a:lnTo>
                  <a:lnTo>
                    <a:pt x="30327" y="723872"/>
                  </a:lnTo>
                  <a:lnTo>
                    <a:pt x="46713" y="765363"/>
                  </a:lnTo>
                  <a:lnTo>
                    <a:pt x="66298" y="805093"/>
                  </a:lnTo>
                  <a:lnTo>
                    <a:pt x="88920" y="842899"/>
                  </a:lnTo>
                  <a:lnTo>
                    <a:pt x="114417" y="878618"/>
                  </a:lnTo>
                  <a:lnTo>
                    <a:pt x="142629" y="912086"/>
                  </a:lnTo>
                  <a:lnTo>
                    <a:pt x="173393" y="943140"/>
                  </a:lnTo>
                  <a:lnTo>
                    <a:pt x="206548" y="971619"/>
                  </a:lnTo>
                  <a:lnTo>
                    <a:pt x="241932" y="997357"/>
                  </a:lnTo>
                  <a:lnTo>
                    <a:pt x="279385" y="1020193"/>
                  </a:lnTo>
                  <a:lnTo>
                    <a:pt x="318743" y="1039963"/>
                  </a:lnTo>
                  <a:lnTo>
                    <a:pt x="359847" y="1056505"/>
                  </a:lnTo>
                  <a:lnTo>
                    <a:pt x="402534" y="1069654"/>
                  </a:lnTo>
                  <a:lnTo>
                    <a:pt x="446643" y="1079248"/>
                  </a:lnTo>
                  <a:lnTo>
                    <a:pt x="492012" y="1085125"/>
                  </a:lnTo>
                  <a:lnTo>
                    <a:pt x="538479" y="1087119"/>
                  </a:lnTo>
                  <a:lnTo>
                    <a:pt x="584947" y="1085125"/>
                  </a:lnTo>
                  <a:lnTo>
                    <a:pt x="630316" y="1079248"/>
                  </a:lnTo>
                  <a:lnTo>
                    <a:pt x="674425" y="1069654"/>
                  </a:lnTo>
                  <a:lnTo>
                    <a:pt x="717112" y="1056505"/>
                  </a:lnTo>
                  <a:lnTo>
                    <a:pt x="758216" y="1039963"/>
                  </a:lnTo>
                  <a:lnTo>
                    <a:pt x="797574" y="1020193"/>
                  </a:lnTo>
                  <a:lnTo>
                    <a:pt x="835027" y="997357"/>
                  </a:lnTo>
                  <a:lnTo>
                    <a:pt x="870411" y="971619"/>
                  </a:lnTo>
                  <a:lnTo>
                    <a:pt x="903566" y="943140"/>
                  </a:lnTo>
                  <a:lnTo>
                    <a:pt x="934330" y="912086"/>
                  </a:lnTo>
                  <a:lnTo>
                    <a:pt x="962542" y="878618"/>
                  </a:lnTo>
                  <a:lnTo>
                    <a:pt x="988039" y="842899"/>
                  </a:lnTo>
                  <a:lnTo>
                    <a:pt x="1010661" y="805093"/>
                  </a:lnTo>
                  <a:lnTo>
                    <a:pt x="1030246" y="765363"/>
                  </a:lnTo>
                  <a:lnTo>
                    <a:pt x="1046632" y="723872"/>
                  </a:lnTo>
                  <a:lnTo>
                    <a:pt x="1059658" y="680783"/>
                  </a:lnTo>
                  <a:lnTo>
                    <a:pt x="1069162" y="636260"/>
                  </a:lnTo>
                  <a:lnTo>
                    <a:pt x="1074983" y="590464"/>
                  </a:lnTo>
                  <a:lnTo>
                    <a:pt x="1076959" y="543560"/>
                  </a:lnTo>
                  <a:close/>
                </a:path>
              </a:pathLst>
            </a:custGeom>
            <a:noFill/>
            <a:ln cap="flat" cmpd="sng" w="81275">
              <a:solidFill>
                <a:srgbClr val="F58E1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9" name="Google Shape;629;p13"/>
          <p:cNvSpPr txBox="1"/>
          <p:nvPr/>
        </p:nvSpPr>
        <p:spPr>
          <a:xfrm>
            <a:off x="1186742" y="2662631"/>
            <a:ext cx="1383693" cy="506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/>
          </a:p>
        </p:txBody>
      </p:sp>
      <p:sp>
        <p:nvSpPr>
          <p:cNvPr id="630" name="Google Shape;630;p13"/>
          <p:cNvSpPr txBox="1"/>
          <p:nvPr/>
        </p:nvSpPr>
        <p:spPr>
          <a:xfrm>
            <a:off x="4059734" y="2219808"/>
            <a:ext cx="1383693" cy="506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/>
          </a:p>
        </p:txBody>
      </p:sp>
      <p:sp>
        <p:nvSpPr>
          <p:cNvPr id="631" name="Google Shape;631;p13"/>
          <p:cNvSpPr txBox="1"/>
          <p:nvPr/>
        </p:nvSpPr>
        <p:spPr>
          <a:xfrm>
            <a:off x="7133465" y="1316411"/>
            <a:ext cx="1383693" cy="506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4"/>
          <p:cNvSpPr txBox="1"/>
          <p:nvPr/>
        </p:nvSpPr>
        <p:spPr>
          <a:xfrm>
            <a:off x="559003" y="354150"/>
            <a:ext cx="6127750" cy="328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4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32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Was wird finanziert?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329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Zuwendung (Grant) bis 2,5 Mio. Euro (70% Förderquote)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Innovationsaktivitäten: Entwicklung, Demonstration und  Prototyping, Zulassung, IP, vorbereitende Markteinführung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Investment von 0,5 – 15 Mio. Euro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Finanzierung der Markteinführung und Scale-up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7" name="Google Shape;63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14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39" name="Google Shape;639;p14"/>
          <p:cNvSpPr txBox="1"/>
          <p:nvPr>
            <p:ph type="ctrTitle"/>
          </p:nvPr>
        </p:nvSpPr>
        <p:spPr>
          <a:xfrm>
            <a:off x="467544" y="357504"/>
            <a:ext cx="5760000" cy="505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/>
              <a:t>What will be supported?</a:t>
            </a:r>
            <a:endParaRPr sz="3200"/>
          </a:p>
        </p:txBody>
      </p:sp>
      <p:sp>
        <p:nvSpPr>
          <p:cNvPr id="640" name="Google Shape;640;p14"/>
          <p:cNvSpPr txBox="1"/>
          <p:nvPr/>
        </p:nvSpPr>
        <p:spPr>
          <a:xfrm>
            <a:off x="620267" y="3305982"/>
            <a:ext cx="5535295" cy="704680"/>
          </a:xfrm>
          <a:prstGeom prst="rect">
            <a:avLst/>
          </a:pr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24750">
            <a:spAutoFit/>
          </a:bodyPr>
          <a:lstStyle/>
          <a:p>
            <a:pPr indent="0" lvl="0" marL="9080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Investment of 0.5 – 15 Mio. Euro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0805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Financing of Market Launch &amp; Scale-up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4"/>
          <p:cNvSpPr txBox="1"/>
          <p:nvPr/>
        </p:nvSpPr>
        <p:spPr>
          <a:xfrm>
            <a:off x="620268" y="1374647"/>
            <a:ext cx="5535295" cy="1627369"/>
          </a:xfrm>
          <a:prstGeom prst="rect">
            <a:avLst/>
          </a:prstGeom>
          <a:solidFill>
            <a:srgbClr val="FFFFFF">
              <a:alpha val="89803"/>
            </a:srgbClr>
          </a:solidFill>
          <a:ln>
            <a:noFill/>
          </a:ln>
        </p:spPr>
        <p:txBody>
          <a:bodyPr anchorCtr="0" anchor="t" bIns="0" lIns="0" spcFirstLastPara="1" rIns="0" wrap="square" tIns="24125">
            <a:spAutoFit/>
          </a:bodyPr>
          <a:lstStyle/>
          <a:p>
            <a:pPr indent="0" lvl="0" marL="90805" marR="164083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Grant up to 2.5 Mio. Euro  (70% financing)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0805" marR="55181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Innovation activities: development, demonstration and prototyping, approval, IP,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5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48" name="Google Shape;648;p15"/>
          <p:cNvSpPr txBox="1"/>
          <p:nvPr>
            <p:ph type="ctrTitle"/>
          </p:nvPr>
        </p:nvSpPr>
        <p:spPr>
          <a:xfrm>
            <a:off x="467544" y="357504"/>
            <a:ext cx="6238056" cy="505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/>
              <a:t>Parts of the short Proposal - Step 1</a:t>
            </a:r>
            <a:endParaRPr sz="3200"/>
          </a:p>
        </p:txBody>
      </p:sp>
      <p:sp>
        <p:nvSpPr>
          <p:cNvPr id="649" name="Google Shape;649;p15"/>
          <p:cNvSpPr/>
          <p:nvPr/>
        </p:nvSpPr>
        <p:spPr>
          <a:xfrm>
            <a:off x="2133600" y="1551147"/>
            <a:ext cx="4436195" cy="2239803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Online-Form („AI-Tool“)  </a:t>
            </a:r>
            <a:endParaRPr/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Pitch Deck  </a:t>
            </a:r>
            <a:endParaRPr/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Pitch Video</a:t>
            </a:r>
            <a:endParaRPr/>
          </a:p>
        </p:txBody>
      </p:sp>
      <p:pic>
        <p:nvPicPr>
          <p:cNvPr id="650" name="Google Shape;65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311" y="2314956"/>
            <a:ext cx="1335024" cy="1345692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15"/>
          <p:cNvSpPr/>
          <p:nvPr/>
        </p:nvSpPr>
        <p:spPr>
          <a:xfrm>
            <a:off x="1103375" y="2446020"/>
            <a:ext cx="1077595" cy="1088390"/>
          </a:xfrm>
          <a:custGeom>
            <a:rect b="b" l="l" r="r" t="t"/>
            <a:pathLst>
              <a:path extrusionOk="0" h="1088389" w="1077595">
                <a:moveTo>
                  <a:pt x="538734" y="0"/>
                </a:moveTo>
                <a:lnTo>
                  <a:pt x="492252" y="2031"/>
                </a:lnTo>
                <a:lnTo>
                  <a:pt x="446913" y="7874"/>
                </a:lnTo>
                <a:lnTo>
                  <a:pt x="402717" y="17525"/>
                </a:lnTo>
                <a:lnTo>
                  <a:pt x="360045" y="30606"/>
                </a:lnTo>
                <a:lnTo>
                  <a:pt x="318897" y="47243"/>
                </a:lnTo>
                <a:lnTo>
                  <a:pt x="279527" y="66929"/>
                </a:lnTo>
                <a:lnTo>
                  <a:pt x="242062" y="89788"/>
                </a:lnTo>
                <a:lnTo>
                  <a:pt x="206629" y="115569"/>
                </a:lnTo>
                <a:lnTo>
                  <a:pt x="173482" y="144144"/>
                </a:lnTo>
                <a:lnTo>
                  <a:pt x="142697" y="175132"/>
                </a:lnTo>
                <a:lnTo>
                  <a:pt x="114465" y="208661"/>
                </a:lnTo>
                <a:lnTo>
                  <a:pt x="88963" y="244475"/>
                </a:lnTo>
                <a:lnTo>
                  <a:pt x="66332" y="282321"/>
                </a:lnTo>
                <a:lnTo>
                  <a:pt x="46736" y="322072"/>
                </a:lnTo>
                <a:lnTo>
                  <a:pt x="30340" y="363600"/>
                </a:lnTo>
                <a:lnTo>
                  <a:pt x="17310" y="406654"/>
                </a:lnTo>
                <a:lnTo>
                  <a:pt x="7797" y="451231"/>
                </a:lnTo>
                <a:lnTo>
                  <a:pt x="1981" y="497078"/>
                </a:lnTo>
                <a:lnTo>
                  <a:pt x="0" y="544068"/>
                </a:lnTo>
                <a:lnTo>
                  <a:pt x="1981" y="591057"/>
                </a:lnTo>
                <a:lnTo>
                  <a:pt x="7797" y="636905"/>
                </a:lnTo>
                <a:lnTo>
                  <a:pt x="17310" y="681482"/>
                </a:lnTo>
                <a:lnTo>
                  <a:pt x="30340" y="724535"/>
                </a:lnTo>
                <a:lnTo>
                  <a:pt x="46736" y="766063"/>
                </a:lnTo>
                <a:lnTo>
                  <a:pt x="66332" y="805815"/>
                </a:lnTo>
                <a:lnTo>
                  <a:pt x="88963" y="843661"/>
                </a:lnTo>
                <a:lnTo>
                  <a:pt x="114465" y="879475"/>
                </a:lnTo>
                <a:lnTo>
                  <a:pt x="142697" y="912876"/>
                </a:lnTo>
                <a:lnTo>
                  <a:pt x="173482" y="943991"/>
                </a:lnTo>
                <a:lnTo>
                  <a:pt x="206629" y="972566"/>
                </a:lnTo>
                <a:lnTo>
                  <a:pt x="242062" y="998347"/>
                </a:lnTo>
                <a:lnTo>
                  <a:pt x="279527" y="1021207"/>
                </a:lnTo>
                <a:lnTo>
                  <a:pt x="318897" y="1040892"/>
                </a:lnTo>
                <a:lnTo>
                  <a:pt x="360045" y="1057529"/>
                </a:lnTo>
                <a:lnTo>
                  <a:pt x="402717" y="1070610"/>
                </a:lnTo>
                <a:lnTo>
                  <a:pt x="446913" y="1080262"/>
                </a:lnTo>
                <a:lnTo>
                  <a:pt x="492252" y="1086104"/>
                </a:lnTo>
                <a:lnTo>
                  <a:pt x="538734" y="1088136"/>
                </a:lnTo>
                <a:lnTo>
                  <a:pt x="585216" y="1086104"/>
                </a:lnTo>
                <a:lnTo>
                  <a:pt x="630555" y="1080262"/>
                </a:lnTo>
                <a:lnTo>
                  <a:pt x="674751" y="1070610"/>
                </a:lnTo>
                <a:lnTo>
                  <a:pt x="717423" y="1057529"/>
                </a:lnTo>
                <a:lnTo>
                  <a:pt x="758571" y="1040892"/>
                </a:lnTo>
                <a:lnTo>
                  <a:pt x="797941" y="1021207"/>
                </a:lnTo>
                <a:lnTo>
                  <a:pt x="835406" y="998347"/>
                </a:lnTo>
                <a:lnTo>
                  <a:pt x="870838" y="972566"/>
                </a:lnTo>
                <a:lnTo>
                  <a:pt x="903986" y="943991"/>
                </a:lnTo>
                <a:lnTo>
                  <a:pt x="934719" y="912876"/>
                </a:lnTo>
                <a:lnTo>
                  <a:pt x="963041" y="879475"/>
                </a:lnTo>
                <a:lnTo>
                  <a:pt x="988568" y="843661"/>
                </a:lnTo>
                <a:lnTo>
                  <a:pt x="1011174" y="805815"/>
                </a:lnTo>
                <a:lnTo>
                  <a:pt x="1030732" y="766063"/>
                </a:lnTo>
                <a:lnTo>
                  <a:pt x="1047115" y="724535"/>
                </a:lnTo>
                <a:lnTo>
                  <a:pt x="1060196" y="681482"/>
                </a:lnTo>
                <a:lnTo>
                  <a:pt x="1069721" y="636905"/>
                </a:lnTo>
                <a:lnTo>
                  <a:pt x="1075436" y="591057"/>
                </a:lnTo>
                <a:lnTo>
                  <a:pt x="1077468" y="544068"/>
                </a:lnTo>
                <a:lnTo>
                  <a:pt x="1075436" y="497078"/>
                </a:lnTo>
                <a:lnTo>
                  <a:pt x="1069721" y="451231"/>
                </a:lnTo>
                <a:lnTo>
                  <a:pt x="1060196" y="406654"/>
                </a:lnTo>
                <a:lnTo>
                  <a:pt x="1047115" y="363600"/>
                </a:lnTo>
                <a:lnTo>
                  <a:pt x="1030732" y="322072"/>
                </a:lnTo>
                <a:lnTo>
                  <a:pt x="1011174" y="282321"/>
                </a:lnTo>
                <a:lnTo>
                  <a:pt x="988568" y="244475"/>
                </a:lnTo>
                <a:lnTo>
                  <a:pt x="963041" y="208661"/>
                </a:lnTo>
                <a:lnTo>
                  <a:pt x="934719" y="175132"/>
                </a:lnTo>
                <a:lnTo>
                  <a:pt x="903986" y="144144"/>
                </a:lnTo>
                <a:lnTo>
                  <a:pt x="870838" y="115569"/>
                </a:lnTo>
                <a:lnTo>
                  <a:pt x="835406" y="89788"/>
                </a:lnTo>
                <a:lnTo>
                  <a:pt x="797941" y="66929"/>
                </a:lnTo>
                <a:lnTo>
                  <a:pt x="758571" y="47243"/>
                </a:lnTo>
                <a:lnTo>
                  <a:pt x="717423" y="30606"/>
                </a:lnTo>
                <a:lnTo>
                  <a:pt x="674751" y="17525"/>
                </a:lnTo>
                <a:lnTo>
                  <a:pt x="630555" y="7874"/>
                </a:lnTo>
                <a:lnTo>
                  <a:pt x="585216" y="2031"/>
                </a:lnTo>
                <a:lnTo>
                  <a:pt x="5387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2" name="Google Shape;652;p15"/>
          <p:cNvSpPr/>
          <p:nvPr/>
        </p:nvSpPr>
        <p:spPr>
          <a:xfrm>
            <a:off x="1104137" y="2446782"/>
            <a:ext cx="1077595" cy="1088390"/>
          </a:xfrm>
          <a:custGeom>
            <a:rect b="b" l="l" r="r" t="t"/>
            <a:pathLst>
              <a:path extrusionOk="0" h="1088389" w="1077595">
                <a:moveTo>
                  <a:pt x="1077468" y="544068"/>
                </a:moveTo>
                <a:lnTo>
                  <a:pt x="1075436" y="497078"/>
                </a:lnTo>
                <a:lnTo>
                  <a:pt x="1069720" y="451231"/>
                </a:lnTo>
                <a:lnTo>
                  <a:pt x="1060195" y="406654"/>
                </a:lnTo>
                <a:lnTo>
                  <a:pt x="1047114" y="363600"/>
                </a:lnTo>
                <a:lnTo>
                  <a:pt x="1030732" y="322072"/>
                </a:lnTo>
                <a:lnTo>
                  <a:pt x="1011174" y="282320"/>
                </a:lnTo>
                <a:lnTo>
                  <a:pt x="988568" y="244475"/>
                </a:lnTo>
                <a:lnTo>
                  <a:pt x="963041" y="208661"/>
                </a:lnTo>
                <a:lnTo>
                  <a:pt x="934719" y="175132"/>
                </a:lnTo>
                <a:lnTo>
                  <a:pt x="903986" y="144144"/>
                </a:lnTo>
                <a:lnTo>
                  <a:pt x="870838" y="115569"/>
                </a:lnTo>
                <a:lnTo>
                  <a:pt x="835406" y="89788"/>
                </a:lnTo>
                <a:lnTo>
                  <a:pt x="797941" y="66929"/>
                </a:lnTo>
                <a:lnTo>
                  <a:pt x="758570" y="47243"/>
                </a:lnTo>
                <a:lnTo>
                  <a:pt x="717423" y="30606"/>
                </a:lnTo>
                <a:lnTo>
                  <a:pt x="674751" y="17525"/>
                </a:lnTo>
                <a:lnTo>
                  <a:pt x="630555" y="7874"/>
                </a:lnTo>
                <a:lnTo>
                  <a:pt x="585216" y="2031"/>
                </a:lnTo>
                <a:lnTo>
                  <a:pt x="538734" y="0"/>
                </a:lnTo>
                <a:lnTo>
                  <a:pt x="492252" y="2031"/>
                </a:lnTo>
                <a:lnTo>
                  <a:pt x="446913" y="7874"/>
                </a:lnTo>
                <a:lnTo>
                  <a:pt x="402717" y="17525"/>
                </a:lnTo>
                <a:lnTo>
                  <a:pt x="360045" y="30606"/>
                </a:lnTo>
                <a:lnTo>
                  <a:pt x="318897" y="47243"/>
                </a:lnTo>
                <a:lnTo>
                  <a:pt x="279527" y="66929"/>
                </a:lnTo>
                <a:lnTo>
                  <a:pt x="242062" y="89788"/>
                </a:lnTo>
                <a:lnTo>
                  <a:pt x="206628" y="115569"/>
                </a:lnTo>
                <a:lnTo>
                  <a:pt x="173481" y="144144"/>
                </a:lnTo>
                <a:lnTo>
                  <a:pt x="142697" y="175132"/>
                </a:lnTo>
                <a:lnTo>
                  <a:pt x="114465" y="208661"/>
                </a:lnTo>
                <a:lnTo>
                  <a:pt x="88963" y="244475"/>
                </a:lnTo>
                <a:lnTo>
                  <a:pt x="66332" y="282320"/>
                </a:lnTo>
                <a:lnTo>
                  <a:pt x="46736" y="322072"/>
                </a:lnTo>
                <a:lnTo>
                  <a:pt x="30340" y="363600"/>
                </a:lnTo>
                <a:lnTo>
                  <a:pt x="17310" y="406654"/>
                </a:lnTo>
                <a:lnTo>
                  <a:pt x="7797" y="451231"/>
                </a:lnTo>
                <a:lnTo>
                  <a:pt x="1981" y="497078"/>
                </a:lnTo>
                <a:lnTo>
                  <a:pt x="0" y="544068"/>
                </a:lnTo>
                <a:lnTo>
                  <a:pt x="1981" y="591057"/>
                </a:lnTo>
                <a:lnTo>
                  <a:pt x="7797" y="636905"/>
                </a:lnTo>
                <a:lnTo>
                  <a:pt x="17310" y="681482"/>
                </a:lnTo>
                <a:lnTo>
                  <a:pt x="30340" y="724535"/>
                </a:lnTo>
                <a:lnTo>
                  <a:pt x="46736" y="766063"/>
                </a:lnTo>
                <a:lnTo>
                  <a:pt x="66332" y="805815"/>
                </a:lnTo>
                <a:lnTo>
                  <a:pt x="88963" y="843661"/>
                </a:lnTo>
                <a:lnTo>
                  <a:pt x="114465" y="879475"/>
                </a:lnTo>
                <a:lnTo>
                  <a:pt x="142697" y="912876"/>
                </a:lnTo>
                <a:lnTo>
                  <a:pt x="173481" y="943991"/>
                </a:lnTo>
                <a:lnTo>
                  <a:pt x="206628" y="972566"/>
                </a:lnTo>
                <a:lnTo>
                  <a:pt x="242062" y="998347"/>
                </a:lnTo>
                <a:lnTo>
                  <a:pt x="279527" y="1021207"/>
                </a:lnTo>
                <a:lnTo>
                  <a:pt x="318897" y="1040892"/>
                </a:lnTo>
                <a:lnTo>
                  <a:pt x="360045" y="1057529"/>
                </a:lnTo>
                <a:lnTo>
                  <a:pt x="402717" y="1070610"/>
                </a:lnTo>
                <a:lnTo>
                  <a:pt x="446913" y="1080262"/>
                </a:lnTo>
                <a:lnTo>
                  <a:pt x="492252" y="1086104"/>
                </a:lnTo>
                <a:lnTo>
                  <a:pt x="538734" y="1088136"/>
                </a:lnTo>
                <a:lnTo>
                  <a:pt x="585216" y="1086104"/>
                </a:lnTo>
                <a:lnTo>
                  <a:pt x="630555" y="1080262"/>
                </a:lnTo>
                <a:lnTo>
                  <a:pt x="674751" y="1070610"/>
                </a:lnTo>
                <a:lnTo>
                  <a:pt x="717423" y="1057529"/>
                </a:lnTo>
                <a:lnTo>
                  <a:pt x="758570" y="1040892"/>
                </a:lnTo>
                <a:lnTo>
                  <a:pt x="797941" y="1021207"/>
                </a:lnTo>
                <a:lnTo>
                  <a:pt x="835406" y="998347"/>
                </a:lnTo>
                <a:lnTo>
                  <a:pt x="870838" y="972566"/>
                </a:lnTo>
                <a:lnTo>
                  <a:pt x="903986" y="943991"/>
                </a:lnTo>
                <a:lnTo>
                  <a:pt x="934719" y="912876"/>
                </a:lnTo>
                <a:lnTo>
                  <a:pt x="963041" y="879475"/>
                </a:lnTo>
                <a:lnTo>
                  <a:pt x="988568" y="843661"/>
                </a:lnTo>
                <a:lnTo>
                  <a:pt x="1011174" y="805815"/>
                </a:lnTo>
                <a:lnTo>
                  <a:pt x="1030732" y="766063"/>
                </a:lnTo>
                <a:lnTo>
                  <a:pt x="1047114" y="724535"/>
                </a:lnTo>
                <a:lnTo>
                  <a:pt x="1060195" y="681482"/>
                </a:lnTo>
                <a:lnTo>
                  <a:pt x="1069720" y="636905"/>
                </a:lnTo>
                <a:lnTo>
                  <a:pt x="1075436" y="591057"/>
                </a:lnTo>
                <a:lnTo>
                  <a:pt x="1077468" y="544068"/>
                </a:lnTo>
                <a:close/>
              </a:path>
            </a:pathLst>
          </a:custGeom>
          <a:noFill/>
          <a:ln cap="flat" cmpd="sng" w="80750">
            <a:solidFill>
              <a:srgbClr val="F58E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3" name="Google Shape;653;p15"/>
          <p:cNvSpPr txBox="1"/>
          <p:nvPr/>
        </p:nvSpPr>
        <p:spPr>
          <a:xfrm>
            <a:off x="1265682" y="2724150"/>
            <a:ext cx="867156" cy="321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16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60" name="Google Shape;660;p16"/>
          <p:cNvSpPr txBox="1"/>
          <p:nvPr>
            <p:ph type="ctrTitle"/>
          </p:nvPr>
        </p:nvSpPr>
        <p:spPr>
          <a:xfrm>
            <a:off x="467543" y="357504"/>
            <a:ext cx="6102251" cy="505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/>
              <a:t>Parts of the short Proposal - Step 1</a:t>
            </a:r>
            <a:endParaRPr sz="3200"/>
          </a:p>
        </p:txBody>
      </p:sp>
      <p:sp>
        <p:nvSpPr>
          <p:cNvPr id="661" name="Google Shape;661;p16"/>
          <p:cNvSpPr/>
          <p:nvPr/>
        </p:nvSpPr>
        <p:spPr>
          <a:xfrm>
            <a:off x="2133600" y="1551147"/>
            <a:ext cx="4436195" cy="2239803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Online- Form („AI-Tool“)  </a:t>
            </a:r>
            <a:endParaRPr/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Pitch Deck  </a:t>
            </a:r>
            <a:endParaRPr/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Pitch Video</a:t>
            </a:r>
            <a:endParaRPr/>
          </a:p>
        </p:txBody>
      </p:sp>
      <p:pic>
        <p:nvPicPr>
          <p:cNvPr id="662" name="Google Shape;66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311" y="2314956"/>
            <a:ext cx="1335024" cy="1345692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16"/>
          <p:cNvSpPr/>
          <p:nvPr/>
        </p:nvSpPr>
        <p:spPr>
          <a:xfrm>
            <a:off x="1103375" y="2446020"/>
            <a:ext cx="1077595" cy="1088390"/>
          </a:xfrm>
          <a:custGeom>
            <a:rect b="b" l="l" r="r" t="t"/>
            <a:pathLst>
              <a:path extrusionOk="0" h="1088389" w="1077595">
                <a:moveTo>
                  <a:pt x="538734" y="0"/>
                </a:moveTo>
                <a:lnTo>
                  <a:pt x="492252" y="2031"/>
                </a:lnTo>
                <a:lnTo>
                  <a:pt x="446913" y="7874"/>
                </a:lnTo>
                <a:lnTo>
                  <a:pt x="402717" y="17525"/>
                </a:lnTo>
                <a:lnTo>
                  <a:pt x="360045" y="30606"/>
                </a:lnTo>
                <a:lnTo>
                  <a:pt x="318897" y="47243"/>
                </a:lnTo>
                <a:lnTo>
                  <a:pt x="279527" y="66929"/>
                </a:lnTo>
                <a:lnTo>
                  <a:pt x="242062" y="89788"/>
                </a:lnTo>
                <a:lnTo>
                  <a:pt x="206629" y="115569"/>
                </a:lnTo>
                <a:lnTo>
                  <a:pt x="173482" y="144144"/>
                </a:lnTo>
                <a:lnTo>
                  <a:pt x="142697" y="175132"/>
                </a:lnTo>
                <a:lnTo>
                  <a:pt x="114465" y="208661"/>
                </a:lnTo>
                <a:lnTo>
                  <a:pt x="88963" y="244475"/>
                </a:lnTo>
                <a:lnTo>
                  <a:pt x="66332" y="282321"/>
                </a:lnTo>
                <a:lnTo>
                  <a:pt x="46736" y="322072"/>
                </a:lnTo>
                <a:lnTo>
                  <a:pt x="30340" y="363600"/>
                </a:lnTo>
                <a:lnTo>
                  <a:pt x="17310" y="406654"/>
                </a:lnTo>
                <a:lnTo>
                  <a:pt x="7797" y="451231"/>
                </a:lnTo>
                <a:lnTo>
                  <a:pt x="1981" y="497078"/>
                </a:lnTo>
                <a:lnTo>
                  <a:pt x="0" y="544068"/>
                </a:lnTo>
                <a:lnTo>
                  <a:pt x="1981" y="591057"/>
                </a:lnTo>
                <a:lnTo>
                  <a:pt x="7797" y="636905"/>
                </a:lnTo>
                <a:lnTo>
                  <a:pt x="17310" y="681482"/>
                </a:lnTo>
                <a:lnTo>
                  <a:pt x="30340" y="724535"/>
                </a:lnTo>
                <a:lnTo>
                  <a:pt x="46736" y="766063"/>
                </a:lnTo>
                <a:lnTo>
                  <a:pt x="66332" y="805815"/>
                </a:lnTo>
                <a:lnTo>
                  <a:pt x="88963" y="843661"/>
                </a:lnTo>
                <a:lnTo>
                  <a:pt x="114465" y="879475"/>
                </a:lnTo>
                <a:lnTo>
                  <a:pt x="142697" y="912876"/>
                </a:lnTo>
                <a:lnTo>
                  <a:pt x="173482" y="943991"/>
                </a:lnTo>
                <a:lnTo>
                  <a:pt x="206629" y="972566"/>
                </a:lnTo>
                <a:lnTo>
                  <a:pt x="242062" y="998347"/>
                </a:lnTo>
                <a:lnTo>
                  <a:pt x="279527" y="1021207"/>
                </a:lnTo>
                <a:lnTo>
                  <a:pt x="318897" y="1040892"/>
                </a:lnTo>
                <a:lnTo>
                  <a:pt x="360045" y="1057529"/>
                </a:lnTo>
                <a:lnTo>
                  <a:pt x="402717" y="1070610"/>
                </a:lnTo>
                <a:lnTo>
                  <a:pt x="446913" y="1080262"/>
                </a:lnTo>
                <a:lnTo>
                  <a:pt x="492252" y="1086104"/>
                </a:lnTo>
                <a:lnTo>
                  <a:pt x="538734" y="1088136"/>
                </a:lnTo>
                <a:lnTo>
                  <a:pt x="585216" y="1086104"/>
                </a:lnTo>
                <a:lnTo>
                  <a:pt x="630555" y="1080262"/>
                </a:lnTo>
                <a:lnTo>
                  <a:pt x="674751" y="1070610"/>
                </a:lnTo>
                <a:lnTo>
                  <a:pt x="717423" y="1057529"/>
                </a:lnTo>
                <a:lnTo>
                  <a:pt x="758571" y="1040892"/>
                </a:lnTo>
                <a:lnTo>
                  <a:pt x="797941" y="1021207"/>
                </a:lnTo>
                <a:lnTo>
                  <a:pt x="835406" y="998347"/>
                </a:lnTo>
                <a:lnTo>
                  <a:pt x="870838" y="972566"/>
                </a:lnTo>
                <a:lnTo>
                  <a:pt x="903986" y="943991"/>
                </a:lnTo>
                <a:lnTo>
                  <a:pt x="934719" y="912876"/>
                </a:lnTo>
                <a:lnTo>
                  <a:pt x="963041" y="879475"/>
                </a:lnTo>
                <a:lnTo>
                  <a:pt x="988568" y="843661"/>
                </a:lnTo>
                <a:lnTo>
                  <a:pt x="1011174" y="805815"/>
                </a:lnTo>
                <a:lnTo>
                  <a:pt x="1030732" y="766063"/>
                </a:lnTo>
                <a:lnTo>
                  <a:pt x="1047115" y="724535"/>
                </a:lnTo>
                <a:lnTo>
                  <a:pt x="1060196" y="681482"/>
                </a:lnTo>
                <a:lnTo>
                  <a:pt x="1069721" y="636905"/>
                </a:lnTo>
                <a:lnTo>
                  <a:pt x="1075436" y="591057"/>
                </a:lnTo>
                <a:lnTo>
                  <a:pt x="1077468" y="544068"/>
                </a:lnTo>
                <a:lnTo>
                  <a:pt x="1075436" y="497078"/>
                </a:lnTo>
                <a:lnTo>
                  <a:pt x="1069721" y="451231"/>
                </a:lnTo>
                <a:lnTo>
                  <a:pt x="1060196" y="406654"/>
                </a:lnTo>
                <a:lnTo>
                  <a:pt x="1047115" y="363600"/>
                </a:lnTo>
                <a:lnTo>
                  <a:pt x="1030732" y="322072"/>
                </a:lnTo>
                <a:lnTo>
                  <a:pt x="1011174" y="282321"/>
                </a:lnTo>
                <a:lnTo>
                  <a:pt x="988568" y="244475"/>
                </a:lnTo>
                <a:lnTo>
                  <a:pt x="963041" y="208661"/>
                </a:lnTo>
                <a:lnTo>
                  <a:pt x="934719" y="175132"/>
                </a:lnTo>
                <a:lnTo>
                  <a:pt x="903986" y="144144"/>
                </a:lnTo>
                <a:lnTo>
                  <a:pt x="870838" y="115569"/>
                </a:lnTo>
                <a:lnTo>
                  <a:pt x="835406" y="89788"/>
                </a:lnTo>
                <a:lnTo>
                  <a:pt x="797941" y="66929"/>
                </a:lnTo>
                <a:lnTo>
                  <a:pt x="758571" y="47243"/>
                </a:lnTo>
                <a:lnTo>
                  <a:pt x="717423" y="30606"/>
                </a:lnTo>
                <a:lnTo>
                  <a:pt x="674751" y="17525"/>
                </a:lnTo>
                <a:lnTo>
                  <a:pt x="630555" y="7874"/>
                </a:lnTo>
                <a:lnTo>
                  <a:pt x="585216" y="2031"/>
                </a:lnTo>
                <a:lnTo>
                  <a:pt x="5387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4" name="Google Shape;664;p16"/>
          <p:cNvSpPr/>
          <p:nvPr/>
        </p:nvSpPr>
        <p:spPr>
          <a:xfrm>
            <a:off x="1104137" y="2446782"/>
            <a:ext cx="1077595" cy="1088390"/>
          </a:xfrm>
          <a:custGeom>
            <a:rect b="b" l="l" r="r" t="t"/>
            <a:pathLst>
              <a:path extrusionOk="0" h="1088389" w="1077595">
                <a:moveTo>
                  <a:pt x="1077468" y="544068"/>
                </a:moveTo>
                <a:lnTo>
                  <a:pt x="1075436" y="497078"/>
                </a:lnTo>
                <a:lnTo>
                  <a:pt x="1069720" y="451231"/>
                </a:lnTo>
                <a:lnTo>
                  <a:pt x="1060195" y="406654"/>
                </a:lnTo>
                <a:lnTo>
                  <a:pt x="1047114" y="363600"/>
                </a:lnTo>
                <a:lnTo>
                  <a:pt x="1030732" y="322072"/>
                </a:lnTo>
                <a:lnTo>
                  <a:pt x="1011174" y="282320"/>
                </a:lnTo>
                <a:lnTo>
                  <a:pt x="988568" y="244475"/>
                </a:lnTo>
                <a:lnTo>
                  <a:pt x="963041" y="208661"/>
                </a:lnTo>
                <a:lnTo>
                  <a:pt x="934719" y="175132"/>
                </a:lnTo>
                <a:lnTo>
                  <a:pt x="903986" y="144144"/>
                </a:lnTo>
                <a:lnTo>
                  <a:pt x="870838" y="115569"/>
                </a:lnTo>
                <a:lnTo>
                  <a:pt x="835406" y="89788"/>
                </a:lnTo>
                <a:lnTo>
                  <a:pt x="797941" y="66929"/>
                </a:lnTo>
                <a:lnTo>
                  <a:pt x="758570" y="47243"/>
                </a:lnTo>
                <a:lnTo>
                  <a:pt x="717423" y="30606"/>
                </a:lnTo>
                <a:lnTo>
                  <a:pt x="674751" y="17525"/>
                </a:lnTo>
                <a:lnTo>
                  <a:pt x="630555" y="7874"/>
                </a:lnTo>
                <a:lnTo>
                  <a:pt x="585216" y="2031"/>
                </a:lnTo>
                <a:lnTo>
                  <a:pt x="538734" y="0"/>
                </a:lnTo>
                <a:lnTo>
                  <a:pt x="492252" y="2031"/>
                </a:lnTo>
                <a:lnTo>
                  <a:pt x="446913" y="7874"/>
                </a:lnTo>
                <a:lnTo>
                  <a:pt x="402717" y="17525"/>
                </a:lnTo>
                <a:lnTo>
                  <a:pt x="360045" y="30606"/>
                </a:lnTo>
                <a:lnTo>
                  <a:pt x="318897" y="47243"/>
                </a:lnTo>
                <a:lnTo>
                  <a:pt x="279527" y="66929"/>
                </a:lnTo>
                <a:lnTo>
                  <a:pt x="242062" y="89788"/>
                </a:lnTo>
                <a:lnTo>
                  <a:pt x="206628" y="115569"/>
                </a:lnTo>
                <a:lnTo>
                  <a:pt x="173481" y="144144"/>
                </a:lnTo>
                <a:lnTo>
                  <a:pt x="142697" y="175132"/>
                </a:lnTo>
                <a:lnTo>
                  <a:pt x="114465" y="208661"/>
                </a:lnTo>
                <a:lnTo>
                  <a:pt x="88963" y="244475"/>
                </a:lnTo>
                <a:lnTo>
                  <a:pt x="66332" y="282320"/>
                </a:lnTo>
                <a:lnTo>
                  <a:pt x="46736" y="322072"/>
                </a:lnTo>
                <a:lnTo>
                  <a:pt x="30340" y="363600"/>
                </a:lnTo>
                <a:lnTo>
                  <a:pt x="17310" y="406654"/>
                </a:lnTo>
                <a:lnTo>
                  <a:pt x="7797" y="451231"/>
                </a:lnTo>
                <a:lnTo>
                  <a:pt x="1981" y="497078"/>
                </a:lnTo>
                <a:lnTo>
                  <a:pt x="0" y="544068"/>
                </a:lnTo>
                <a:lnTo>
                  <a:pt x="1981" y="591057"/>
                </a:lnTo>
                <a:lnTo>
                  <a:pt x="7797" y="636905"/>
                </a:lnTo>
                <a:lnTo>
                  <a:pt x="17310" y="681482"/>
                </a:lnTo>
                <a:lnTo>
                  <a:pt x="30340" y="724535"/>
                </a:lnTo>
                <a:lnTo>
                  <a:pt x="46736" y="766063"/>
                </a:lnTo>
                <a:lnTo>
                  <a:pt x="66332" y="805815"/>
                </a:lnTo>
                <a:lnTo>
                  <a:pt x="88963" y="843661"/>
                </a:lnTo>
                <a:lnTo>
                  <a:pt x="114465" y="879475"/>
                </a:lnTo>
                <a:lnTo>
                  <a:pt x="142697" y="912876"/>
                </a:lnTo>
                <a:lnTo>
                  <a:pt x="173481" y="943991"/>
                </a:lnTo>
                <a:lnTo>
                  <a:pt x="206628" y="972566"/>
                </a:lnTo>
                <a:lnTo>
                  <a:pt x="242062" y="998347"/>
                </a:lnTo>
                <a:lnTo>
                  <a:pt x="279527" y="1021207"/>
                </a:lnTo>
                <a:lnTo>
                  <a:pt x="318897" y="1040892"/>
                </a:lnTo>
                <a:lnTo>
                  <a:pt x="360045" y="1057529"/>
                </a:lnTo>
                <a:lnTo>
                  <a:pt x="402717" y="1070610"/>
                </a:lnTo>
                <a:lnTo>
                  <a:pt x="446913" y="1080262"/>
                </a:lnTo>
                <a:lnTo>
                  <a:pt x="492252" y="1086104"/>
                </a:lnTo>
                <a:lnTo>
                  <a:pt x="538734" y="1088136"/>
                </a:lnTo>
                <a:lnTo>
                  <a:pt x="585216" y="1086104"/>
                </a:lnTo>
                <a:lnTo>
                  <a:pt x="630555" y="1080262"/>
                </a:lnTo>
                <a:lnTo>
                  <a:pt x="674751" y="1070610"/>
                </a:lnTo>
                <a:lnTo>
                  <a:pt x="717423" y="1057529"/>
                </a:lnTo>
                <a:lnTo>
                  <a:pt x="758570" y="1040892"/>
                </a:lnTo>
                <a:lnTo>
                  <a:pt x="797941" y="1021207"/>
                </a:lnTo>
                <a:lnTo>
                  <a:pt x="835406" y="998347"/>
                </a:lnTo>
                <a:lnTo>
                  <a:pt x="870838" y="972566"/>
                </a:lnTo>
                <a:lnTo>
                  <a:pt x="903986" y="943991"/>
                </a:lnTo>
                <a:lnTo>
                  <a:pt x="934719" y="912876"/>
                </a:lnTo>
                <a:lnTo>
                  <a:pt x="963041" y="879475"/>
                </a:lnTo>
                <a:lnTo>
                  <a:pt x="988568" y="843661"/>
                </a:lnTo>
                <a:lnTo>
                  <a:pt x="1011174" y="805815"/>
                </a:lnTo>
                <a:lnTo>
                  <a:pt x="1030732" y="766063"/>
                </a:lnTo>
                <a:lnTo>
                  <a:pt x="1047114" y="724535"/>
                </a:lnTo>
                <a:lnTo>
                  <a:pt x="1060195" y="681482"/>
                </a:lnTo>
                <a:lnTo>
                  <a:pt x="1069720" y="636905"/>
                </a:lnTo>
                <a:lnTo>
                  <a:pt x="1075436" y="591057"/>
                </a:lnTo>
                <a:lnTo>
                  <a:pt x="1077468" y="544068"/>
                </a:lnTo>
                <a:close/>
              </a:path>
            </a:pathLst>
          </a:custGeom>
          <a:noFill/>
          <a:ln cap="flat" cmpd="sng" w="80750">
            <a:solidFill>
              <a:srgbClr val="F58E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5" name="Google Shape;665;p16"/>
          <p:cNvSpPr txBox="1"/>
          <p:nvPr/>
        </p:nvSpPr>
        <p:spPr>
          <a:xfrm>
            <a:off x="1265682" y="2800350"/>
            <a:ext cx="867156" cy="321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17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72" name="Google Shape;672;p17"/>
          <p:cNvSpPr txBox="1"/>
          <p:nvPr>
            <p:ph type="ctrTitle"/>
          </p:nvPr>
        </p:nvSpPr>
        <p:spPr>
          <a:xfrm>
            <a:off x="467544" y="357504"/>
            <a:ext cx="5760000" cy="444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Online-Form („AI-Tool“)  </a:t>
            </a:r>
            <a:endParaRPr/>
          </a:p>
        </p:txBody>
      </p:sp>
      <p:sp>
        <p:nvSpPr>
          <p:cNvPr id="673" name="Google Shape;673;p17"/>
          <p:cNvSpPr/>
          <p:nvPr/>
        </p:nvSpPr>
        <p:spPr>
          <a:xfrm>
            <a:off x="435800" y="1141695"/>
            <a:ext cx="7696200" cy="3048000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46355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Link to platform: accelerator.eismea.eu </a:t>
            </a:r>
            <a:endParaRPr/>
          </a:p>
          <a:p>
            <a:pPr indent="-285750" lvl="1" marL="46355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Set up “EU-Login” </a:t>
            </a:r>
            <a:endParaRPr b="0" i="0" sz="1800" u="sng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285750" lvl="1" marL="46355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1800"/>
              <a:buFont typeface="Arial"/>
              <a:buChar char="•"/>
            </a:pPr>
            <a:r>
              <a:rPr b="0" i="0" lang="de-DE" sz="1800" u="sng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Apply for Participant Identification Code (PIC):  </a:t>
            </a:r>
            <a:endParaRPr b="0" i="0" sz="18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46355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1800"/>
              <a:buFont typeface="Arial"/>
              <a:buChar char="•"/>
            </a:pPr>
            <a:r>
              <a:rPr b="0" i="0" lang="de-DE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Modules on the platform for the Step 1 Proposal: </a:t>
            </a:r>
            <a:endParaRPr/>
          </a:p>
        </p:txBody>
      </p:sp>
      <p:sp>
        <p:nvSpPr>
          <p:cNvPr id="674" name="Google Shape;674;p17"/>
          <p:cNvSpPr/>
          <p:nvPr/>
        </p:nvSpPr>
        <p:spPr>
          <a:xfrm>
            <a:off x="4495800" y="2952750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Proposal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7"/>
          <p:cNvSpPr/>
          <p:nvPr/>
        </p:nvSpPr>
        <p:spPr>
          <a:xfrm>
            <a:off x="2057400" y="2952750"/>
            <a:ext cx="190500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Diagnostic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18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82" name="Google Shape;682;p18"/>
          <p:cNvSpPr txBox="1"/>
          <p:nvPr>
            <p:ph type="ctrTitle"/>
          </p:nvPr>
        </p:nvSpPr>
        <p:spPr>
          <a:xfrm>
            <a:off x="467544" y="357504"/>
            <a:ext cx="5760000" cy="444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Online-Form („AI-Tool“)  </a:t>
            </a:r>
            <a:endParaRPr/>
          </a:p>
        </p:txBody>
      </p:sp>
      <p:sp>
        <p:nvSpPr>
          <p:cNvPr id="683" name="Google Shape;683;p18"/>
          <p:cNvSpPr/>
          <p:nvPr/>
        </p:nvSpPr>
        <p:spPr>
          <a:xfrm>
            <a:off x="685800" y="971550"/>
            <a:ext cx="7696200" cy="3048000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18"/>
          <p:cNvSpPr txBox="1"/>
          <p:nvPr/>
        </p:nvSpPr>
        <p:spPr>
          <a:xfrm>
            <a:off x="7748143" y="4805465"/>
            <a:ext cx="828675" cy="115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nks-eic-acceleator.de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18"/>
          <p:cNvSpPr/>
          <p:nvPr/>
        </p:nvSpPr>
        <p:spPr>
          <a:xfrm>
            <a:off x="5753100" y="2114550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„Start submission“</a:t>
            </a:r>
            <a:endParaRPr/>
          </a:p>
        </p:txBody>
      </p:sp>
      <p:sp>
        <p:nvSpPr>
          <p:cNvPr id="686" name="Google Shape;686;p18"/>
          <p:cNvSpPr/>
          <p:nvPr/>
        </p:nvSpPr>
        <p:spPr>
          <a:xfrm>
            <a:off x="2714625" y="2228935"/>
            <a:ext cx="552450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8"/>
          <p:cNvSpPr/>
          <p:nvPr/>
        </p:nvSpPr>
        <p:spPr>
          <a:xfrm>
            <a:off x="5181600" y="2224618"/>
            <a:ext cx="552450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8"/>
          <p:cNvSpPr/>
          <p:nvPr/>
        </p:nvSpPr>
        <p:spPr>
          <a:xfrm>
            <a:off x="914400" y="2114550"/>
            <a:ext cx="190500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Diagnostic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8"/>
          <p:cNvSpPr/>
          <p:nvPr/>
        </p:nvSpPr>
        <p:spPr>
          <a:xfrm>
            <a:off x="3333750" y="2114550"/>
            <a:ext cx="190500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Diagnostic Results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8"/>
          <p:cNvSpPr/>
          <p:nvPr/>
        </p:nvSpPr>
        <p:spPr>
          <a:xfrm>
            <a:off x="914400" y="1191110"/>
            <a:ext cx="190500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Diagnostic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19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98" name="Google Shape;698;p19"/>
          <p:cNvSpPr txBox="1"/>
          <p:nvPr>
            <p:ph type="ctrTitle"/>
          </p:nvPr>
        </p:nvSpPr>
        <p:spPr>
          <a:xfrm>
            <a:off x="467544" y="357504"/>
            <a:ext cx="5760000" cy="444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Online-Form („AI-Tool“) </a:t>
            </a:r>
            <a:endParaRPr/>
          </a:p>
        </p:txBody>
      </p:sp>
      <p:sp>
        <p:nvSpPr>
          <p:cNvPr id="699" name="Google Shape;699;p19"/>
          <p:cNvSpPr/>
          <p:nvPr/>
        </p:nvSpPr>
        <p:spPr>
          <a:xfrm>
            <a:off x="685800" y="971550"/>
            <a:ext cx="7696200" cy="3048000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5753100" y="2114550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Submission Form</a:t>
            </a:r>
            <a:endParaRPr/>
          </a:p>
        </p:txBody>
      </p:sp>
      <p:sp>
        <p:nvSpPr>
          <p:cNvPr id="701" name="Google Shape;701;p19"/>
          <p:cNvSpPr/>
          <p:nvPr/>
        </p:nvSpPr>
        <p:spPr>
          <a:xfrm>
            <a:off x="914400" y="1191110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Proposal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2714625" y="2228935"/>
            <a:ext cx="552450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9"/>
          <p:cNvSpPr/>
          <p:nvPr/>
        </p:nvSpPr>
        <p:spPr>
          <a:xfrm>
            <a:off x="5181600" y="2224618"/>
            <a:ext cx="552450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9"/>
          <p:cNvSpPr/>
          <p:nvPr/>
        </p:nvSpPr>
        <p:spPr>
          <a:xfrm>
            <a:off x="914400" y="2114550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General Info</a:t>
            </a:r>
            <a:endParaRPr/>
          </a:p>
        </p:txBody>
      </p:sp>
      <p:sp>
        <p:nvSpPr>
          <p:cNvPr id="705" name="Google Shape;705;p19"/>
          <p:cNvSpPr/>
          <p:nvPr/>
        </p:nvSpPr>
        <p:spPr>
          <a:xfrm rot="-5400000">
            <a:off x="4010025" y="2825792"/>
            <a:ext cx="552450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9"/>
          <p:cNvSpPr/>
          <p:nvPr/>
        </p:nvSpPr>
        <p:spPr>
          <a:xfrm>
            <a:off x="3333750" y="2114550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707" name="Google Shape;707;p19"/>
          <p:cNvSpPr/>
          <p:nvPr/>
        </p:nvSpPr>
        <p:spPr>
          <a:xfrm>
            <a:off x="2971800" y="3153918"/>
            <a:ext cx="882820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19"/>
          <p:cNvSpPr/>
          <p:nvPr/>
        </p:nvSpPr>
        <p:spPr>
          <a:xfrm>
            <a:off x="4857750" y="3155949"/>
            <a:ext cx="895350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9"/>
          <p:cNvSpPr/>
          <p:nvPr/>
        </p:nvSpPr>
        <p:spPr>
          <a:xfrm>
            <a:off x="1676400" y="3028950"/>
            <a:ext cx="149242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Ideation</a:t>
            </a:r>
            <a:endParaRPr/>
          </a:p>
        </p:txBody>
      </p:sp>
      <p:sp>
        <p:nvSpPr>
          <p:cNvPr id="710" name="Google Shape;710;p19"/>
          <p:cNvSpPr/>
          <p:nvPr/>
        </p:nvSpPr>
        <p:spPr>
          <a:xfrm>
            <a:off x="3505200" y="3028950"/>
            <a:ext cx="164482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endParaRPr/>
          </a:p>
        </p:txBody>
      </p:sp>
      <p:sp>
        <p:nvSpPr>
          <p:cNvPr id="711" name="Google Shape;711;p19"/>
          <p:cNvSpPr/>
          <p:nvPr/>
        </p:nvSpPr>
        <p:spPr>
          <a:xfrm>
            <a:off x="5441780" y="3028950"/>
            <a:ext cx="149242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Go2Market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"/>
          <p:cNvSpPr/>
          <p:nvPr/>
        </p:nvSpPr>
        <p:spPr>
          <a:xfrm>
            <a:off x="244028" y="4075555"/>
            <a:ext cx="8704459" cy="213067"/>
          </a:xfrm>
          <a:prstGeom prst="rect">
            <a:avLst/>
          </a:prstGeom>
          <a:solidFill>
            <a:srgbClr val="AB499C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"/>
          <p:cNvSpPr/>
          <p:nvPr/>
        </p:nvSpPr>
        <p:spPr>
          <a:xfrm>
            <a:off x="6230857" y="2092406"/>
            <a:ext cx="2717630" cy="1637247"/>
          </a:xfrm>
          <a:prstGeom prst="rect">
            <a:avLst/>
          </a:prstGeom>
          <a:solidFill>
            <a:srgbClr val="AB499C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"/>
          <p:cNvSpPr/>
          <p:nvPr/>
        </p:nvSpPr>
        <p:spPr>
          <a:xfrm>
            <a:off x="244028" y="2094097"/>
            <a:ext cx="2721362" cy="1635557"/>
          </a:xfrm>
          <a:prstGeom prst="rect">
            <a:avLst/>
          </a:prstGeom>
          <a:solidFill>
            <a:srgbClr val="AB499C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5" name="Google Shape;475;p2"/>
          <p:cNvCxnSpPr/>
          <p:nvPr/>
        </p:nvCxnSpPr>
        <p:spPr>
          <a:xfrm>
            <a:off x="1659741" y="3863304"/>
            <a:ext cx="5806834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6" name="Google Shape;47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6589" y="0"/>
            <a:ext cx="7817411" cy="103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907" y="219704"/>
            <a:ext cx="648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" y="1"/>
            <a:ext cx="1315907" cy="1122929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"/>
          <p:cNvSpPr txBox="1"/>
          <p:nvPr/>
        </p:nvSpPr>
        <p:spPr>
          <a:xfrm>
            <a:off x="1677426" y="3837287"/>
            <a:ext cx="573845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2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WIDENING PARTICIPATION AND STRENGTHENING THE EUROPEAN RESEARCH AREA</a:t>
            </a:r>
            <a:endParaRPr/>
          </a:p>
        </p:txBody>
      </p:sp>
      <p:sp>
        <p:nvSpPr>
          <p:cNvPr id="480" name="Google Shape;480;p2"/>
          <p:cNvSpPr txBox="1"/>
          <p:nvPr/>
        </p:nvSpPr>
        <p:spPr>
          <a:xfrm>
            <a:off x="4504171" y="4034707"/>
            <a:ext cx="35207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Pts val="1200"/>
              <a:buFont typeface="Arial"/>
              <a:buChar char="•"/>
            </a:pPr>
            <a:r>
              <a:rPr b="1" i="0" lang="de-DE" sz="1200" u="none" cap="none" strike="noStrik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rPr>
              <a:t>Reforming &amp; Enhancing the European R&amp;I system</a:t>
            </a:r>
            <a:endParaRPr/>
          </a:p>
        </p:txBody>
      </p:sp>
      <p:sp>
        <p:nvSpPr>
          <p:cNvPr id="481" name="Google Shape;481;p2"/>
          <p:cNvSpPr txBox="1"/>
          <p:nvPr/>
        </p:nvSpPr>
        <p:spPr>
          <a:xfrm>
            <a:off x="1068405" y="4034707"/>
            <a:ext cx="33097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Pts val="1200"/>
              <a:buFont typeface="Arial"/>
              <a:buChar char="•"/>
            </a:pPr>
            <a:r>
              <a:rPr b="1" i="0" lang="de-DE" sz="1200" u="none" cap="none" strike="noStrik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rPr>
              <a:t>Widening participation &amp; spreading excellence</a:t>
            </a:r>
            <a:endParaRPr b="1" i="0" sz="1200" u="none" cap="none" strike="noStrike">
              <a:solidFill>
                <a:srgbClr val="3939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2" name="Google Shape;482;p2"/>
          <p:cNvCxnSpPr/>
          <p:nvPr/>
        </p:nvCxnSpPr>
        <p:spPr>
          <a:xfrm>
            <a:off x="5580186" y="2176980"/>
            <a:ext cx="0" cy="1495091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83" name="Google Shape;483;p2"/>
          <p:cNvCxnSpPr/>
          <p:nvPr/>
        </p:nvCxnSpPr>
        <p:spPr>
          <a:xfrm>
            <a:off x="3518230" y="2166577"/>
            <a:ext cx="0" cy="1495091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grpSp>
        <p:nvGrpSpPr>
          <p:cNvPr id="484" name="Google Shape;484;p2"/>
          <p:cNvGrpSpPr/>
          <p:nvPr/>
        </p:nvGrpSpPr>
        <p:grpSpPr>
          <a:xfrm>
            <a:off x="244028" y="1370525"/>
            <a:ext cx="2335671" cy="1523494"/>
            <a:chOff x="1876960" y="2006929"/>
            <a:chExt cx="2412403" cy="1641541"/>
          </a:xfrm>
        </p:grpSpPr>
        <p:sp>
          <p:nvSpPr>
            <p:cNvPr id="485" name="Google Shape;485;p2"/>
            <p:cNvSpPr txBox="1"/>
            <p:nvPr/>
          </p:nvSpPr>
          <p:spPr>
            <a:xfrm>
              <a:off x="2104283" y="2006929"/>
              <a:ext cx="2185080" cy="1641541"/>
            </a:xfrm>
            <a:prstGeom prst="rect">
              <a:avLst/>
            </a:prstGeom>
            <a:noFill/>
            <a:ln cap="flat" cmpd="sng" w="9525">
              <a:solidFill>
                <a:srgbClr val="C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200025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1800" u="none" cap="none" strike="noStrike">
                  <a:solidFill>
                    <a:srgbClr val="931680"/>
                  </a:solidFill>
                  <a:latin typeface="Calibri"/>
                  <a:ea typeface="Calibri"/>
                  <a:cs typeface="Calibri"/>
                  <a:sym typeface="Calibri"/>
                </a:rPr>
                <a:t>Pillar I</a:t>
              </a:r>
              <a:endParaRPr/>
            </a:p>
            <a:p>
              <a:pPr indent="200025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1200" u="none" cap="none" strike="noStrike">
                  <a:solidFill>
                    <a:srgbClr val="4D4D4D"/>
                  </a:solidFill>
                  <a:latin typeface="Calibri"/>
                  <a:ea typeface="Calibri"/>
                  <a:cs typeface="Calibri"/>
                  <a:sym typeface="Calibri"/>
                </a:rPr>
                <a:t>EXCELLENT SCIENCE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825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05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931680"/>
                </a:buClr>
                <a:buSzPts val="1200"/>
                <a:buFont typeface="Arial"/>
                <a:buChar char="•"/>
              </a:pPr>
              <a:r>
                <a:rPr b="1" i="0" lang="de-DE" sz="1200" u="none" cap="none" strike="noStrike">
                  <a:solidFill>
                    <a:srgbClr val="393939"/>
                  </a:solidFill>
                  <a:latin typeface="Calibri"/>
                  <a:ea typeface="Calibri"/>
                  <a:cs typeface="Calibri"/>
                  <a:sym typeface="Calibri"/>
                </a:rPr>
                <a:t>European Research Council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931680"/>
                </a:buClr>
                <a:buSzPts val="1200"/>
                <a:buFont typeface="Arial"/>
                <a:buChar char="•"/>
              </a:pPr>
              <a:r>
                <a:rPr b="1" i="0" lang="de-DE" sz="1200" u="none" cap="none" strike="noStrike">
                  <a:solidFill>
                    <a:srgbClr val="393939"/>
                  </a:solidFill>
                  <a:latin typeface="Calibri"/>
                  <a:ea typeface="Calibri"/>
                  <a:cs typeface="Calibri"/>
                  <a:sym typeface="Calibri"/>
                </a:rPr>
                <a:t>Mare Skłodowska-Curie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931680"/>
                </a:buClr>
                <a:buSzPts val="1200"/>
                <a:buFont typeface="Arial"/>
                <a:buChar char="•"/>
              </a:pPr>
              <a:r>
                <a:rPr b="1" i="0" lang="de-DE" sz="1200" u="none" cap="none" strike="noStrike">
                  <a:solidFill>
                    <a:srgbClr val="393939"/>
                  </a:solidFill>
                  <a:latin typeface="Calibri"/>
                  <a:ea typeface="Calibri"/>
                  <a:cs typeface="Calibri"/>
                  <a:sym typeface="Calibri"/>
                </a:rPr>
                <a:t>Research Infrastructures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825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86" name="Google Shape;486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76960" y="2050465"/>
              <a:ext cx="436381" cy="4363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7" name="Google Shape;487;p2"/>
          <p:cNvGrpSpPr/>
          <p:nvPr/>
        </p:nvGrpSpPr>
        <p:grpSpPr>
          <a:xfrm>
            <a:off x="6223638" y="1376873"/>
            <a:ext cx="2657650" cy="1881284"/>
            <a:chOff x="7264184" y="1927311"/>
            <a:chExt cx="2462076" cy="1928256"/>
          </a:xfrm>
        </p:grpSpPr>
        <p:sp>
          <p:nvSpPr>
            <p:cNvPr id="488" name="Google Shape;488;p2"/>
            <p:cNvSpPr txBox="1"/>
            <p:nvPr/>
          </p:nvSpPr>
          <p:spPr>
            <a:xfrm>
              <a:off x="7468704" y="1927311"/>
              <a:ext cx="2257556" cy="1928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200025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1800" u="none" cap="none" strike="noStrike">
                  <a:solidFill>
                    <a:srgbClr val="931680"/>
                  </a:solidFill>
                  <a:latin typeface="Calibri"/>
                  <a:ea typeface="Calibri"/>
                  <a:cs typeface="Calibri"/>
                  <a:sym typeface="Calibri"/>
                </a:rPr>
                <a:t>Pillar III</a:t>
              </a:r>
              <a:endParaRPr/>
            </a:p>
            <a:p>
              <a:pPr indent="200025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1200" u="none" cap="none" strike="noStrike">
                  <a:solidFill>
                    <a:srgbClr val="4D4D4D"/>
                  </a:solidFill>
                  <a:latin typeface="Calibri"/>
                  <a:ea typeface="Calibri"/>
                  <a:cs typeface="Calibri"/>
                  <a:sym typeface="Calibri"/>
                </a:rPr>
                <a:t>INNOVATIVE</a:t>
              </a:r>
              <a:r>
                <a:rPr b="0" i="0" lang="de-DE" sz="1200" u="none" cap="none" strike="noStrike">
                  <a:solidFill>
                    <a:srgbClr val="4D4D4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i="0" lang="de-DE" sz="1200" u="none" cap="none" strike="noStrike">
                  <a:solidFill>
                    <a:srgbClr val="4D4D4D"/>
                  </a:solidFill>
                  <a:latin typeface="Calibri"/>
                  <a:ea typeface="Calibri"/>
                  <a:cs typeface="Calibri"/>
                  <a:sym typeface="Calibri"/>
                </a:rPr>
                <a:t>EUROPE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825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05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931680"/>
                </a:buClr>
                <a:buSzPts val="1200"/>
                <a:buFont typeface="Arial"/>
                <a:buChar char="•"/>
              </a:pPr>
              <a:r>
                <a:rPr b="1" i="0" lang="de-DE" sz="1200" u="none" cap="none" strike="noStrike">
                  <a:solidFill>
                    <a:srgbClr val="393939"/>
                  </a:solidFill>
                  <a:latin typeface="Calibri"/>
                  <a:ea typeface="Calibri"/>
                  <a:cs typeface="Calibri"/>
                  <a:sym typeface="Calibri"/>
                </a:rPr>
                <a:t>European Innovation Council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931680"/>
                </a:buClr>
                <a:buSzPts val="1200"/>
                <a:buFont typeface="Arial"/>
                <a:buChar char="•"/>
              </a:pPr>
              <a:r>
                <a:rPr b="1" i="0" lang="de-DE" sz="1200" u="none" cap="none" strike="noStrike">
                  <a:solidFill>
                    <a:srgbClr val="393939"/>
                  </a:solidFill>
                  <a:latin typeface="Calibri"/>
                  <a:ea typeface="Calibri"/>
                  <a:cs typeface="Calibri"/>
                  <a:sym typeface="Calibri"/>
                </a:rPr>
                <a:t>European Innovation Ecosystems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931680"/>
                </a:buClr>
                <a:buSzPts val="1200"/>
                <a:buFont typeface="Arial"/>
                <a:buChar char="•"/>
              </a:pPr>
              <a:r>
                <a:rPr b="1" i="0" lang="de-DE" sz="1200" u="none" cap="none" strike="noStrike">
                  <a:solidFill>
                    <a:srgbClr val="393939"/>
                  </a:solidFill>
                  <a:latin typeface="Calibri"/>
                  <a:ea typeface="Calibri"/>
                  <a:cs typeface="Calibri"/>
                  <a:sym typeface="Calibri"/>
                </a:rPr>
                <a:t>European Institute of Innovation &amp; Technology</a:t>
              </a:r>
              <a:endParaRPr b="1" i="0" sz="1200" u="none" cap="none" strike="noStrik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75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9" name="Google Shape;489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264184" y="1963489"/>
              <a:ext cx="406164" cy="4061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0" name="Google Shape;490;p2"/>
          <p:cNvGrpSpPr/>
          <p:nvPr/>
        </p:nvGrpSpPr>
        <p:grpSpPr>
          <a:xfrm>
            <a:off x="3049397" y="1370524"/>
            <a:ext cx="3175038" cy="2469907"/>
            <a:chOff x="4308070" y="1928084"/>
            <a:chExt cx="3982787" cy="3071333"/>
          </a:xfrm>
        </p:grpSpPr>
        <p:sp>
          <p:nvSpPr>
            <p:cNvPr id="491" name="Google Shape;491;p2"/>
            <p:cNvSpPr txBox="1"/>
            <p:nvPr/>
          </p:nvSpPr>
          <p:spPr>
            <a:xfrm>
              <a:off x="4609291" y="1928084"/>
              <a:ext cx="3681565" cy="3071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200025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1800" u="none" cap="none" strike="noStrike">
                  <a:solidFill>
                    <a:srgbClr val="931680"/>
                  </a:solidFill>
                  <a:latin typeface="Calibri"/>
                  <a:ea typeface="Calibri"/>
                  <a:cs typeface="Calibri"/>
                  <a:sym typeface="Calibri"/>
                </a:rPr>
                <a:t>Pillar II</a:t>
              </a:r>
              <a:endParaRPr/>
            </a:p>
            <a:p>
              <a:pPr indent="0" lvl="0" marL="200025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1200" u="none" cap="none" strike="noStrike">
                  <a:solidFill>
                    <a:srgbClr val="4D4D4D"/>
                  </a:solidFill>
                  <a:latin typeface="Calibri"/>
                  <a:ea typeface="Calibri"/>
                  <a:cs typeface="Calibri"/>
                  <a:sym typeface="Calibri"/>
                </a:rPr>
                <a:t>GLOBAL CHALLENGES &amp; EUROPEAN INDUSTRIAL COMPETITIVENESS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825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931680"/>
                </a:buClr>
                <a:buSzPts val="1200"/>
                <a:buFont typeface="Arial"/>
                <a:buChar char="•"/>
              </a:pPr>
              <a:r>
                <a:rPr b="1" i="0" lang="de-DE" sz="1200" u="none" cap="none" strike="noStrike">
                  <a:solidFill>
                    <a:srgbClr val="393939"/>
                  </a:solidFill>
                  <a:latin typeface="Calibri"/>
                  <a:ea typeface="Calibri"/>
                  <a:cs typeface="Calibri"/>
                  <a:sym typeface="Calibri"/>
                </a:rPr>
                <a:t>Health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931680"/>
                </a:buClr>
                <a:buSzPts val="1200"/>
                <a:buFont typeface="Arial"/>
                <a:buChar char="•"/>
              </a:pPr>
              <a:r>
                <a:rPr b="1" i="0" lang="de-DE" sz="1200" u="none" cap="none" strike="noStrike">
                  <a:solidFill>
                    <a:srgbClr val="393939"/>
                  </a:solidFill>
                  <a:latin typeface="Calibri"/>
                  <a:ea typeface="Calibri"/>
                  <a:cs typeface="Calibri"/>
                  <a:sym typeface="Calibri"/>
                </a:rPr>
                <a:t>Culture, Creativity &amp; Inclusive Society 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931680"/>
                </a:buClr>
                <a:buSzPts val="1200"/>
                <a:buFont typeface="Arial"/>
                <a:buChar char="•"/>
              </a:pPr>
              <a:r>
                <a:rPr b="1" i="0" lang="de-DE" sz="1200" u="none" cap="none" strike="noStrike">
                  <a:solidFill>
                    <a:srgbClr val="393939"/>
                  </a:solidFill>
                  <a:latin typeface="Calibri"/>
                  <a:ea typeface="Calibri"/>
                  <a:cs typeface="Calibri"/>
                  <a:sym typeface="Calibri"/>
                </a:rPr>
                <a:t>Civil Security for Society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931680"/>
                </a:buClr>
                <a:buSzPts val="1200"/>
                <a:buFont typeface="Arial"/>
                <a:buChar char="•"/>
              </a:pPr>
              <a:r>
                <a:rPr b="1" i="0" lang="de-DE" sz="1200" u="none" cap="none" strike="noStrike">
                  <a:solidFill>
                    <a:srgbClr val="393939"/>
                  </a:solidFill>
                  <a:latin typeface="Calibri"/>
                  <a:ea typeface="Calibri"/>
                  <a:cs typeface="Calibri"/>
                  <a:sym typeface="Calibri"/>
                </a:rPr>
                <a:t>Digital, Industry &amp; Space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931680"/>
                </a:buClr>
                <a:buSzPts val="1200"/>
                <a:buFont typeface="Arial"/>
                <a:buChar char="•"/>
              </a:pPr>
              <a:r>
                <a:rPr b="1" i="0" lang="de-DE" sz="1200" u="none" cap="none" strike="noStrike">
                  <a:solidFill>
                    <a:srgbClr val="393939"/>
                  </a:solidFill>
                  <a:latin typeface="Calibri"/>
                  <a:ea typeface="Calibri"/>
                  <a:cs typeface="Calibri"/>
                  <a:sym typeface="Calibri"/>
                </a:rPr>
                <a:t>Climate, Energy &amp; Mobility</a:t>
              </a:r>
              <a:endParaRPr/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931680"/>
                </a:buClr>
                <a:buSzPts val="1200"/>
                <a:buFont typeface="Arial"/>
                <a:buChar char="•"/>
              </a:pPr>
              <a:r>
                <a:rPr b="1" i="0" lang="de-DE" sz="1200" u="none" cap="none" strike="noStrike">
                  <a:solidFill>
                    <a:srgbClr val="393939"/>
                  </a:solidFill>
                  <a:latin typeface="Calibri"/>
                  <a:ea typeface="Calibri"/>
                  <a:cs typeface="Calibri"/>
                  <a:sym typeface="Calibri"/>
                </a:rPr>
                <a:t>Food, Bioeconomy, Natural Resources, Agriculture &amp; Environment</a:t>
              </a:r>
              <a:endParaRPr b="1" i="0" sz="1200" u="none" cap="none" strike="noStrik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14313" lvl="0" marL="214313" marR="0" rtl="0" algn="l">
                <a:spcBef>
                  <a:spcPts val="0"/>
                </a:spcBef>
                <a:spcAft>
                  <a:spcPts val="0"/>
                </a:spcAft>
                <a:buClr>
                  <a:srgbClr val="931680"/>
                </a:buClr>
                <a:buSzPts val="1200"/>
                <a:buFont typeface="Arial"/>
                <a:buChar char="•"/>
              </a:pPr>
              <a:r>
                <a:rPr b="1" i="0" lang="de-DE" sz="1200" u="none" cap="none" strike="noStrike">
                  <a:solidFill>
                    <a:srgbClr val="393939"/>
                  </a:solidFill>
                  <a:latin typeface="Calibri"/>
                  <a:ea typeface="Calibri"/>
                  <a:cs typeface="Calibri"/>
                  <a:sym typeface="Calibri"/>
                </a:rPr>
                <a:t>Joint Research Centre</a:t>
              </a:r>
              <a:endParaRPr b="1" i="0" sz="1200" u="none" cap="none" strike="noStrike">
                <a:solidFill>
                  <a:srgbClr val="39393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825" u="none" cap="none" strike="noStrike">
                <a:solidFill>
                  <a:srgbClr val="034EA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"/>
            <p:cNvSpPr txBox="1"/>
            <p:nvPr/>
          </p:nvSpPr>
          <p:spPr>
            <a:xfrm rot="-5400000">
              <a:off x="3889028" y="3512293"/>
              <a:ext cx="1156597" cy="31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050" u="none" cap="none" strike="noStrike">
                  <a:solidFill>
                    <a:srgbClr val="4D4D4D"/>
                  </a:solidFill>
                  <a:latin typeface="Calibri"/>
                  <a:ea typeface="Calibri"/>
                  <a:cs typeface="Calibri"/>
                  <a:sym typeface="Calibri"/>
                </a:rPr>
                <a:t>6 Clusters</a:t>
              </a:r>
              <a:endParaRPr b="0" i="0" sz="9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3" name="Google Shape;493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342416" y="2010994"/>
              <a:ext cx="503321" cy="50361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94" name="Google Shape;494;p2"/>
          <p:cNvCxnSpPr/>
          <p:nvPr/>
        </p:nvCxnSpPr>
        <p:spPr>
          <a:xfrm>
            <a:off x="3269306" y="2215492"/>
            <a:ext cx="17094" cy="117857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5" name="Google Shape;495;p2"/>
          <p:cNvSpPr/>
          <p:nvPr/>
        </p:nvSpPr>
        <p:spPr>
          <a:xfrm>
            <a:off x="3088511" y="2090543"/>
            <a:ext cx="3025938" cy="1639110"/>
          </a:xfrm>
          <a:prstGeom prst="rect">
            <a:avLst/>
          </a:prstGeom>
          <a:solidFill>
            <a:srgbClr val="AB499C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"/>
          <p:cNvSpPr txBox="1"/>
          <p:nvPr/>
        </p:nvSpPr>
        <p:spPr>
          <a:xfrm>
            <a:off x="1371656" y="147625"/>
            <a:ext cx="7576830" cy="6881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</a:pPr>
            <a:r>
              <a:rPr b="1" i="0" lang="de-DE" sz="2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Horizon Europe structure</a:t>
            </a: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6063590" y="1207245"/>
            <a:ext cx="3025938" cy="2721853"/>
          </a:xfrm>
          <a:prstGeom prst="ellipse">
            <a:avLst/>
          </a:prstGeom>
          <a:solidFill>
            <a:schemeClr val="lt1">
              <a:alpha val="0"/>
            </a:schemeClr>
          </a:solidFill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20"/>
          <p:cNvSpPr/>
          <p:nvPr/>
        </p:nvSpPr>
        <p:spPr>
          <a:xfrm>
            <a:off x="685800" y="971550"/>
            <a:ext cx="7696200" cy="3048000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What type(s) of solution(s) do you have in mind?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What kind of innovation?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What level is your innovation?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Describe your solution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Which solutions already exist and what are their limits?</a:t>
            </a:r>
            <a:endParaRPr sz="2000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685800" y="221465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719" name="Google Shape;719;p20"/>
          <p:cNvSpPr/>
          <p:nvPr/>
        </p:nvSpPr>
        <p:spPr>
          <a:xfrm>
            <a:off x="4267200" y="334518"/>
            <a:ext cx="533400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0"/>
          <p:cNvSpPr/>
          <p:nvPr/>
        </p:nvSpPr>
        <p:spPr>
          <a:xfrm>
            <a:off x="6153150" y="336549"/>
            <a:ext cx="746382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0"/>
          <p:cNvSpPr/>
          <p:nvPr/>
        </p:nvSpPr>
        <p:spPr>
          <a:xfrm>
            <a:off x="2873290" y="200025"/>
            <a:ext cx="149242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Ideation</a:t>
            </a:r>
            <a:endParaRPr/>
          </a:p>
        </p:txBody>
      </p:sp>
      <p:sp>
        <p:nvSpPr>
          <p:cNvPr id="722" name="Google Shape;722;p20"/>
          <p:cNvSpPr/>
          <p:nvPr/>
        </p:nvSpPr>
        <p:spPr>
          <a:xfrm>
            <a:off x="4810211" y="192890"/>
            <a:ext cx="164482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endParaRPr/>
          </a:p>
        </p:txBody>
      </p:sp>
      <p:sp>
        <p:nvSpPr>
          <p:cNvPr id="723" name="Google Shape;723;p20"/>
          <p:cNvSpPr/>
          <p:nvPr/>
        </p:nvSpPr>
        <p:spPr>
          <a:xfrm>
            <a:off x="6939684" y="221949"/>
            <a:ext cx="149242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Go2Market</a:t>
            </a:r>
            <a:endParaRPr/>
          </a:p>
        </p:txBody>
      </p:sp>
      <p:sp>
        <p:nvSpPr>
          <p:cNvPr id="724" name="Google Shape;724;p20"/>
          <p:cNvSpPr/>
          <p:nvPr/>
        </p:nvSpPr>
        <p:spPr>
          <a:xfrm>
            <a:off x="6939684" y="229413"/>
            <a:ext cx="1517818" cy="542441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0"/>
          <p:cNvSpPr/>
          <p:nvPr/>
        </p:nvSpPr>
        <p:spPr>
          <a:xfrm>
            <a:off x="4810211" y="221465"/>
            <a:ext cx="1644820" cy="521000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21"/>
          <p:cNvSpPr/>
          <p:nvPr/>
        </p:nvSpPr>
        <p:spPr>
          <a:xfrm>
            <a:off x="685800" y="971550"/>
            <a:ext cx="7696200" cy="3048000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Describe your team (team complete?)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Do you plan to collaborate with other stakeholders?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Use Cases / Features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What are the risks of failure?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Why can't you carry out the project without the EIC?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Why are other sources of funding out of the question?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How much financing do you need (type of financing)?</a:t>
            </a:r>
            <a:endParaRPr/>
          </a:p>
        </p:txBody>
      </p:sp>
      <p:sp>
        <p:nvSpPr>
          <p:cNvPr id="732" name="Google Shape;732;p21"/>
          <p:cNvSpPr/>
          <p:nvPr/>
        </p:nvSpPr>
        <p:spPr>
          <a:xfrm>
            <a:off x="699940" y="227180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733" name="Google Shape;733;p21"/>
          <p:cNvSpPr/>
          <p:nvPr/>
        </p:nvSpPr>
        <p:spPr>
          <a:xfrm>
            <a:off x="4267200" y="334518"/>
            <a:ext cx="476527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1"/>
          <p:cNvSpPr/>
          <p:nvPr/>
        </p:nvSpPr>
        <p:spPr>
          <a:xfrm>
            <a:off x="6153150" y="336549"/>
            <a:ext cx="657142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1"/>
          <p:cNvSpPr/>
          <p:nvPr/>
        </p:nvSpPr>
        <p:spPr>
          <a:xfrm>
            <a:off x="2851426" y="218591"/>
            <a:ext cx="149242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Ideation</a:t>
            </a:r>
            <a:endParaRPr/>
          </a:p>
        </p:txBody>
      </p:sp>
      <p:sp>
        <p:nvSpPr>
          <p:cNvPr id="736" name="Google Shape;736;p21"/>
          <p:cNvSpPr/>
          <p:nvPr/>
        </p:nvSpPr>
        <p:spPr>
          <a:xfrm>
            <a:off x="4753338" y="209550"/>
            <a:ext cx="1647462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endParaRPr/>
          </a:p>
        </p:txBody>
      </p:sp>
      <p:sp>
        <p:nvSpPr>
          <p:cNvPr id="737" name="Google Shape;737;p21"/>
          <p:cNvSpPr/>
          <p:nvPr/>
        </p:nvSpPr>
        <p:spPr>
          <a:xfrm>
            <a:off x="6810292" y="233934"/>
            <a:ext cx="149242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Go2Market</a:t>
            </a:r>
            <a:endParaRPr/>
          </a:p>
        </p:txBody>
      </p:sp>
      <p:sp>
        <p:nvSpPr>
          <p:cNvPr id="738" name="Google Shape;738;p21"/>
          <p:cNvSpPr/>
          <p:nvPr/>
        </p:nvSpPr>
        <p:spPr>
          <a:xfrm>
            <a:off x="6841322" y="209550"/>
            <a:ext cx="1517818" cy="542441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1"/>
          <p:cNvSpPr/>
          <p:nvPr/>
        </p:nvSpPr>
        <p:spPr>
          <a:xfrm>
            <a:off x="2808523" y="222659"/>
            <a:ext cx="1517818" cy="542441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22"/>
          <p:cNvSpPr/>
          <p:nvPr/>
        </p:nvSpPr>
        <p:spPr>
          <a:xfrm>
            <a:off x="685800" y="971550"/>
            <a:ext cx="7696200" cy="3048000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Who will use the innovation?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What is your target market?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The target market is: new, emerging or mature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How will you market the innovation?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Who is interested in your innovation?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Can you estimate the time (years) until market launch?</a:t>
            </a:r>
            <a:endParaRPr sz="2000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22"/>
          <p:cNvSpPr/>
          <p:nvPr/>
        </p:nvSpPr>
        <p:spPr>
          <a:xfrm>
            <a:off x="714762" y="209549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747" name="Google Shape;747;p22"/>
          <p:cNvSpPr/>
          <p:nvPr/>
        </p:nvSpPr>
        <p:spPr>
          <a:xfrm>
            <a:off x="4267200" y="334518"/>
            <a:ext cx="446111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22"/>
          <p:cNvSpPr/>
          <p:nvPr/>
        </p:nvSpPr>
        <p:spPr>
          <a:xfrm>
            <a:off x="6153150" y="336549"/>
            <a:ext cx="584030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22"/>
          <p:cNvSpPr/>
          <p:nvPr/>
        </p:nvSpPr>
        <p:spPr>
          <a:xfrm>
            <a:off x="2774780" y="209549"/>
            <a:ext cx="149242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Ideation</a:t>
            </a:r>
            <a:endParaRPr/>
          </a:p>
        </p:txBody>
      </p:sp>
      <p:sp>
        <p:nvSpPr>
          <p:cNvPr id="750" name="Google Shape;750;p22"/>
          <p:cNvSpPr/>
          <p:nvPr/>
        </p:nvSpPr>
        <p:spPr>
          <a:xfrm>
            <a:off x="4713311" y="209549"/>
            <a:ext cx="1658997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endParaRPr/>
          </a:p>
        </p:txBody>
      </p:sp>
      <p:sp>
        <p:nvSpPr>
          <p:cNvPr id="751" name="Google Shape;751;p22"/>
          <p:cNvSpPr/>
          <p:nvPr/>
        </p:nvSpPr>
        <p:spPr>
          <a:xfrm>
            <a:off x="6737180" y="209550"/>
            <a:ext cx="164482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Go2Market I</a:t>
            </a:r>
            <a:endParaRPr/>
          </a:p>
        </p:txBody>
      </p:sp>
      <p:sp>
        <p:nvSpPr>
          <p:cNvPr id="752" name="Google Shape;752;p22"/>
          <p:cNvSpPr/>
          <p:nvPr/>
        </p:nvSpPr>
        <p:spPr>
          <a:xfrm>
            <a:off x="4706792" y="179881"/>
            <a:ext cx="1665516" cy="589738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22"/>
          <p:cNvSpPr/>
          <p:nvPr/>
        </p:nvSpPr>
        <p:spPr>
          <a:xfrm>
            <a:off x="2805223" y="229412"/>
            <a:ext cx="1517818" cy="542441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23"/>
          <p:cNvSpPr/>
          <p:nvPr/>
        </p:nvSpPr>
        <p:spPr>
          <a:xfrm>
            <a:off x="685800" y="971550"/>
            <a:ext cx="7696200" cy="3048000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Can you describe potential societal or industrial applications?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Will your innovation have an impact on society, the economy, the environment or the climate more broadly?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What are the benefits for your company in case of success?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Where do you see your company in 5 years?</a:t>
            </a:r>
            <a:endParaRPr/>
          </a:p>
        </p:txBody>
      </p:sp>
      <p:sp>
        <p:nvSpPr>
          <p:cNvPr id="760" name="Google Shape;760;p23"/>
          <p:cNvSpPr/>
          <p:nvPr/>
        </p:nvSpPr>
        <p:spPr>
          <a:xfrm>
            <a:off x="671792" y="204318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761" name="Google Shape;761;p23"/>
          <p:cNvSpPr/>
          <p:nvPr/>
        </p:nvSpPr>
        <p:spPr>
          <a:xfrm>
            <a:off x="4267200" y="334518"/>
            <a:ext cx="399880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3"/>
          <p:cNvSpPr/>
          <p:nvPr/>
        </p:nvSpPr>
        <p:spPr>
          <a:xfrm>
            <a:off x="6153150" y="336549"/>
            <a:ext cx="552450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3"/>
          <p:cNvSpPr/>
          <p:nvPr/>
        </p:nvSpPr>
        <p:spPr>
          <a:xfrm>
            <a:off x="2784390" y="204318"/>
            <a:ext cx="149242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Ideation</a:t>
            </a:r>
            <a:endParaRPr/>
          </a:p>
        </p:txBody>
      </p:sp>
      <p:sp>
        <p:nvSpPr>
          <p:cNvPr id="764" name="Google Shape;764;p23"/>
          <p:cNvSpPr/>
          <p:nvPr/>
        </p:nvSpPr>
        <p:spPr>
          <a:xfrm>
            <a:off x="4667080" y="209550"/>
            <a:ext cx="167983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endParaRPr/>
          </a:p>
        </p:txBody>
      </p:sp>
      <p:sp>
        <p:nvSpPr>
          <p:cNvPr id="765" name="Google Shape;765;p23"/>
          <p:cNvSpPr/>
          <p:nvPr/>
        </p:nvSpPr>
        <p:spPr>
          <a:xfrm>
            <a:off x="6737180" y="209550"/>
            <a:ext cx="164482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Go2Market II</a:t>
            </a:r>
            <a:endParaRPr/>
          </a:p>
        </p:txBody>
      </p:sp>
      <p:sp>
        <p:nvSpPr>
          <p:cNvPr id="766" name="Google Shape;766;p23"/>
          <p:cNvSpPr/>
          <p:nvPr/>
        </p:nvSpPr>
        <p:spPr>
          <a:xfrm>
            <a:off x="4667080" y="214555"/>
            <a:ext cx="1679830" cy="542441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3"/>
          <p:cNvSpPr/>
          <p:nvPr/>
        </p:nvSpPr>
        <p:spPr>
          <a:xfrm>
            <a:off x="2749382" y="229412"/>
            <a:ext cx="1517818" cy="542441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24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75" name="Google Shape;775;p24"/>
          <p:cNvSpPr txBox="1"/>
          <p:nvPr>
            <p:ph type="ctrTitle"/>
          </p:nvPr>
        </p:nvSpPr>
        <p:spPr>
          <a:xfrm>
            <a:off x="467544" y="357504"/>
            <a:ext cx="5760000" cy="444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Online-Form („AI-Tool“) </a:t>
            </a:r>
            <a:endParaRPr/>
          </a:p>
        </p:txBody>
      </p:sp>
      <p:sp>
        <p:nvSpPr>
          <p:cNvPr id="776" name="Google Shape;776;p24"/>
          <p:cNvSpPr/>
          <p:nvPr/>
        </p:nvSpPr>
        <p:spPr>
          <a:xfrm>
            <a:off x="685800" y="971550"/>
            <a:ext cx="7696200" cy="3048000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4"/>
          <p:cNvSpPr/>
          <p:nvPr/>
        </p:nvSpPr>
        <p:spPr>
          <a:xfrm>
            <a:off x="5753100" y="2114550"/>
            <a:ext cx="20955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Submission Form</a:t>
            </a:r>
            <a:endParaRPr/>
          </a:p>
        </p:txBody>
      </p:sp>
      <p:sp>
        <p:nvSpPr>
          <p:cNvPr id="778" name="Google Shape;778;p24"/>
          <p:cNvSpPr/>
          <p:nvPr/>
        </p:nvSpPr>
        <p:spPr>
          <a:xfrm>
            <a:off x="914400" y="1191110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Proposal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4"/>
          <p:cNvSpPr/>
          <p:nvPr/>
        </p:nvSpPr>
        <p:spPr>
          <a:xfrm>
            <a:off x="2714625" y="2228935"/>
            <a:ext cx="552450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4"/>
          <p:cNvSpPr/>
          <p:nvPr/>
        </p:nvSpPr>
        <p:spPr>
          <a:xfrm>
            <a:off x="5181600" y="2224618"/>
            <a:ext cx="552450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4"/>
          <p:cNvSpPr/>
          <p:nvPr/>
        </p:nvSpPr>
        <p:spPr>
          <a:xfrm>
            <a:off x="914400" y="2114550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General Info</a:t>
            </a:r>
            <a:endParaRPr/>
          </a:p>
        </p:txBody>
      </p:sp>
      <p:sp>
        <p:nvSpPr>
          <p:cNvPr id="782" name="Google Shape;782;p24"/>
          <p:cNvSpPr/>
          <p:nvPr/>
        </p:nvSpPr>
        <p:spPr>
          <a:xfrm rot="-5400000">
            <a:off x="4010025" y="2825792"/>
            <a:ext cx="552450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4"/>
          <p:cNvSpPr/>
          <p:nvPr/>
        </p:nvSpPr>
        <p:spPr>
          <a:xfrm>
            <a:off x="3333750" y="2114550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784" name="Google Shape;784;p24"/>
          <p:cNvSpPr/>
          <p:nvPr/>
        </p:nvSpPr>
        <p:spPr>
          <a:xfrm>
            <a:off x="2971800" y="3153918"/>
            <a:ext cx="587290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4"/>
          <p:cNvSpPr/>
          <p:nvPr/>
        </p:nvSpPr>
        <p:spPr>
          <a:xfrm>
            <a:off x="4857750" y="3155949"/>
            <a:ext cx="750789" cy="33223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8D8D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4"/>
          <p:cNvSpPr/>
          <p:nvPr/>
        </p:nvSpPr>
        <p:spPr>
          <a:xfrm>
            <a:off x="1676400" y="3028950"/>
            <a:ext cx="149242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Ideation</a:t>
            </a:r>
            <a:endParaRPr/>
          </a:p>
        </p:txBody>
      </p:sp>
      <p:sp>
        <p:nvSpPr>
          <p:cNvPr id="787" name="Google Shape;787;p24"/>
          <p:cNvSpPr/>
          <p:nvPr/>
        </p:nvSpPr>
        <p:spPr>
          <a:xfrm>
            <a:off x="3559090" y="3028950"/>
            <a:ext cx="167966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endParaRPr/>
          </a:p>
        </p:txBody>
      </p:sp>
      <p:sp>
        <p:nvSpPr>
          <p:cNvPr id="788" name="Google Shape;788;p24"/>
          <p:cNvSpPr/>
          <p:nvPr/>
        </p:nvSpPr>
        <p:spPr>
          <a:xfrm>
            <a:off x="5616953" y="3028950"/>
            <a:ext cx="1492420" cy="533400"/>
          </a:xfrm>
          <a:prstGeom prst="rect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Go2Market</a:t>
            </a:r>
            <a:endParaRPr/>
          </a:p>
        </p:txBody>
      </p:sp>
      <p:sp>
        <p:nvSpPr>
          <p:cNvPr id="789" name="Google Shape;789;p24"/>
          <p:cNvSpPr/>
          <p:nvPr/>
        </p:nvSpPr>
        <p:spPr>
          <a:xfrm>
            <a:off x="1657522" y="3037990"/>
            <a:ext cx="1517818" cy="542441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4"/>
          <p:cNvSpPr/>
          <p:nvPr/>
        </p:nvSpPr>
        <p:spPr>
          <a:xfrm>
            <a:off x="3545130" y="3046578"/>
            <a:ext cx="1693619" cy="542441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4"/>
          <p:cNvSpPr/>
          <p:nvPr/>
        </p:nvSpPr>
        <p:spPr>
          <a:xfrm>
            <a:off x="5619412" y="3007716"/>
            <a:ext cx="1517818" cy="542441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4"/>
          <p:cNvSpPr/>
          <p:nvPr/>
        </p:nvSpPr>
        <p:spPr>
          <a:xfrm>
            <a:off x="3341118" y="2121401"/>
            <a:ext cx="1897632" cy="542441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4"/>
          <p:cNvSpPr/>
          <p:nvPr/>
        </p:nvSpPr>
        <p:spPr>
          <a:xfrm>
            <a:off x="918084" y="2105509"/>
            <a:ext cx="1897632" cy="542441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25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01" name="Google Shape;801;p25"/>
          <p:cNvSpPr txBox="1"/>
          <p:nvPr>
            <p:ph type="ctrTitle"/>
          </p:nvPr>
        </p:nvSpPr>
        <p:spPr>
          <a:xfrm>
            <a:off x="467544" y="357504"/>
            <a:ext cx="5760000" cy="444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Online-Form („AI-Tool“) </a:t>
            </a:r>
            <a:endParaRPr/>
          </a:p>
        </p:txBody>
      </p:sp>
      <p:sp>
        <p:nvSpPr>
          <p:cNvPr id="802" name="Google Shape;802;p25"/>
          <p:cNvSpPr/>
          <p:nvPr/>
        </p:nvSpPr>
        <p:spPr>
          <a:xfrm>
            <a:off x="685800" y="971550"/>
            <a:ext cx="7696200" cy="3048000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5"/>
          <p:cNvSpPr/>
          <p:nvPr/>
        </p:nvSpPr>
        <p:spPr>
          <a:xfrm>
            <a:off x="1241288" y="2869664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 </a:t>
            </a:r>
            <a:endParaRPr/>
          </a:p>
        </p:txBody>
      </p:sp>
      <p:sp>
        <p:nvSpPr>
          <p:cNvPr id="804" name="Google Shape;804;p25"/>
          <p:cNvSpPr/>
          <p:nvPr/>
        </p:nvSpPr>
        <p:spPr>
          <a:xfrm>
            <a:off x="914400" y="1191110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Proposal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5"/>
          <p:cNvSpPr/>
          <p:nvPr/>
        </p:nvSpPr>
        <p:spPr>
          <a:xfrm>
            <a:off x="1241288" y="2114550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General Info</a:t>
            </a:r>
            <a:endParaRPr/>
          </a:p>
        </p:txBody>
      </p:sp>
      <p:sp>
        <p:nvSpPr>
          <p:cNvPr id="806" name="Google Shape;806;p25"/>
          <p:cNvSpPr/>
          <p:nvPr/>
        </p:nvSpPr>
        <p:spPr>
          <a:xfrm>
            <a:off x="3048000" y="1192380"/>
            <a:ext cx="22098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Submission Form</a:t>
            </a:r>
            <a:endParaRPr/>
          </a:p>
        </p:txBody>
      </p:sp>
      <p:sp>
        <p:nvSpPr>
          <p:cNvPr id="807" name="Google Shape;807;p25"/>
          <p:cNvSpPr/>
          <p:nvPr/>
        </p:nvSpPr>
        <p:spPr>
          <a:xfrm>
            <a:off x="1001132" y="2017335"/>
            <a:ext cx="2362200" cy="169448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5"/>
          <p:cNvSpPr txBox="1"/>
          <p:nvPr/>
        </p:nvSpPr>
        <p:spPr>
          <a:xfrm>
            <a:off x="2677532" y="3453140"/>
            <a:ext cx="72968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74663" lvl="0" marL="4746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880"/>
              <a:buFont typeface="Noto Sans Symbols"/>
              <a:buNone/>
            </a:pPr>
            <a:r>
              <a:rPr lang="de-DE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5"/>
          <p:cNvSpPr/>
          <p:nvPr/>
        </p:nvSpPr>
        <p:spPr>
          <a:xfrm>
            <a:off x="3473948" y="2516670"/>
            <a:ext cx="585344" cy="561490"/>
          </a:xfrm>
          <a:prstGeom prst="plus">
            <a:avLst>
              <a:gd fmla="val 3611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5"/>
          <p:cNvSpPr/>
          <p:nvPr/>
        </p:nvSpPr>
        <p:spPr>
          <a:xfrm>
            <a:off x="4246108" y="2114550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Pitch Deck</a:t>
            </a:r>
            <a:endParaRPr/>
          </a:p>
        </p:txBody>
      </p:sp>
      <p:sp>
        <p:nvSpPr>
          <p:cNvPr id="811" name="Google Shape;811;p25"/>
          <p:cNvSpPr/>
          <p:nvPr/>
        </p:nvSpPr>
        <p:spPr>
          <a:xfrm>
            <a:off x="4246108" y="2869664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Pitch Video</a:t>
            </a:r>
            <a:endParaRPr/>
          </a:p>
        </p:txBody>
      </p:sp>
      <p:sp>
        <p:nvSpPr>
          <p:cNvPr id="812" name="Google Shape;812;p25"/>
          <p:cNvSpPr/>
          <p:nvPr/>
        </p:nvSpPr>
        <p:spPr>
          <a:xfrm rot="5400000">
            <a:off x="5889171" y="2560511"/>
            <a:ext cx="1338590" cy="446667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3" name="Google Shape;813;p25"/>
          <p:cNvPicPr preferRelativeResize="0"/>
          <p:nvPr/>
        </p:nvPicPr>
        <p:blipFill rotWithShape="1">
          <a:blip r:embed="rId4">
            <a:alphaModFix/>
          </a:blip>
          <a:srcRect b="14358" l="43333" r="44167" t="79629"/>
          <a:stretch/>
        </p:blipFill>
        <p:spPr>
          <a:xfrm>
            <a:off x="6928420" y="2614214"/>
            <a:ext cx="1306960" cy="39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" name="Google Shape;81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26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20" name="Google Shape;820;p26"/>
          <p:cNvSpPr txBox="1"/>
          <p:nvPr>
            <p:ph type="ctrTitle"/>
          </p:nvPr>
        </p:nvSpPr>
        <p:spPr>
          <a:xfrm>
            <a:off x="467544" y="357504"/>
            <a:ext cx="5760000" cy="505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/>
              <a:t>Parts of the short Proposal</a:t>
            </a:r>
            <a:endParaRPr sz="3200"/>
          </a:p>
        </p:txBody>
      </p:sp>
      <p:sp>
        <p:nvSpPr>
          <p:cNvPr id="821" name="Google Shape;821;p26"/>
          <p:cNvSpPr/>
          <p:nvPr/>
        </p:nvSpPr>
        <p:spPr>
          <a:xfrm>
            <a:off x="2133600" y="1551147"/>
            <a:ext cx="4436195" cy="2239803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Online-Form („AI-Tool“) </a:t>
            </a:r>
            <a:endParaRPr/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Pitch Deck  </a:t>
            </a:r>
            <a:endParaRPr/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Pitch Video</a:t>
            </a:r>
            <a:endParaRPr/>
          </a:p>
        </p:txBody>
      </p:sp>
      <p:pic>
        <p:nvPicPr>
          <p:cNvPr id="822" name="Google Shape;82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311" y="2314956"/>
            <a:ext cx="1335024" cy="1345692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26"/>
          <p:cNvSpPr/>
          <p:nvPr/>
        </p:nvSpPr>
        <p:spPr>
          <a:xfrm>
            <a:off x="1103375" y="2446020"/>
            <a:ext cx="1077595" cy="1088390"/>
          </a:xfrm>
          <a:custGeom>
            <a:rect b="b" l="l" r="r" t="t"/>
            <a:pathLst>
              <a:path extrusionOk="0" h="1088389" w="1077595">
                <a:moveTo>
                  <a:pt x="538734" y="0"/>
                </a:moveTo>
                <a:lnTo>
                  <a:pt x="492252" y="2031"/>
                </a:lnTo>
                <a:lnTo>
                  <a:pt x="446913" y="7874"/>
                </a:lnTo>
                <a:lnTo>
                  <a:pt x="402717" y="17525"/>
                </a:lnTo>
                <a:lnTo>
                  <a:pt x="360045" y="30606"/>
                </a:lnTo>
                <a:lnTo>
                  <a:pt x="318897" y="47243"/>
                </a:lnTo>
                <a:lnTo>
                  <a:pt x="279527" y="66929"/>
                </a:lnTo>
                <a:lnTo>
                  <a:pt x="242062" y="89788"/>
                </a:lnTo>
                <a:lnTo>
                  <a:pt x="206629" y="115569"/>
                </a:lnTo>
                <a:lnTo>
                  <a:pt x="173482" y="144144"/>
                </a:lnTo>
                <a:lnTo>
                  <a:pt x="142697" y="175132"/>
                </a:lnTo>
                <a:lnTo>
                  <a:pt x="114465" y="208661"/>
                </a:lnTo>
                <a:lnTo>
                  <a:pt x="88963" y="244475"/>
                </a:lnTo>
                <a:lnTo>
                  <a:pt x="66332" y="282321"/>
                </a:lnTo>
                <a:lnTo>
                  <a:pt x="46736" y="322072"/>
                </a:lnTo>
                <a:lnTo>
                  <a:pt x="30340" y="363600"/>
                </a:lnTo>
                <a:lnTo>
                  <a:pt x="17310" y="406654"/>
                </a:lnTo>
                <a:lnTo>
                  <a:pt x="7797" y="451231"/>
                </a:lnTo>
                <a:lnTo>
                  <a:pt x="1981" y="497078"/>
                </a:lnTo>
                <a:lnTo>
                  <a:pt x="0" y="544068"/>
                </a:lnTo>
                <a:lnTo>
                  <a:pt x="1981" y="591057"/>
                </a:lnTo>
                <a:lnTo>
                  <a:pt x="7797" y="636905"/>
                </a:lnTo>
                <a:lnTo>
                  <a:pt x="17310" y="681482"/>
                </a:lnTo>
                <a:lnTo>
                  <a:pt x="30340" y="724535"/>
                </a:lnTo>
                <a:lnTo>
                  <a:pt x="46736" y="766063"/>
                </a:lnTo>
                <a:lnTo>
                  <a:pt x="66332" y="805815"/>
                </a:lnTo>
                <a:lnTo>
                  <a:pt x="88963" y="843661"/>
                </a:lnTo>
                <a:lnTo>
                  <a:pt x="114465" y="879475"/>
                </a:lnTo>
                <a:lnTo>
                  <a:pt x="142697" y="912876"/>
                </a:lnTo>
                <a:lnTo>
                  <a:pt x="173482" y="943991"/>
                </a:lnTo>
                <a:lnTo>
                  <a:pt x="206629" y="972566"/>
                </a:lnTo>
                <a:lnTo>
                  <a:pt x="242062" y="998347"/>
                </a:lnTo>
                <a:lnTo>
                  <a:pt x="279527" y="1021207"/>
                </a:lnTo>
                <a:lnTo>
                  <a:pt x="318897" y="1040892"/>
                </a:lnTo>
                <a:lnTo>
                  <a:pt x="360045" y="1057529"/>
                </a:lnTo>
                <a:lnTo>
                  <a:pt x="402717" y="1070610"/>
                </a:lnTo>
                <a:lnTo>
                  <a:pt x="446913" y="1080262"/>
                </a:lnTo>
                <a:lnTo>
                  <a:pt x="492252" y="1086104"/>
                </a:lnTo>
                <a:lnTo>
                  <a:pt x="538734" y="1088136"/>
                </a:lnTo>
                <a:lnTo>
                  <a:pt x="585216" y="1086104"/>
                </a:lnTo>
                <a:lnTo>
                  <a:pt x="630555" y="1080262"/>
                </a:lnTo>
                <a:lnTo>
                  <a:pt x="674751" y="1070610"/>
                </a:lnTo>
                <a:lnTo>
                  <a:pt x="717423" y="1057529"/>
                </a:lnTo>
                <a:lnTo>
                  <a:pt x="758571" y="1040892"/>
                </a:lnTo>
                <a:lnTo>
                  <a:pt x="797941" y="1021207"/>
                </a:lnTo>
                <a:lnTo>
                  <a:pt x="835406" y="998347"/>
                </a:lnTo>
                <a:lnTo>
                  <a:pt x="870838" y="972566"/>
                </a:lnTo>
                <a:lnTo>
                  <a:pt x="903986" y="943991"/>
                </a:lnTo>
                <a:lnTo>
                  <a:pt x="934719" y="912876"/>
                </a:lnTo>
                <a:lnTo>
                  <a:pt x="963041" y="879475"/>
                </a:lnTo>
                <a:lnTo>
                  <a:pt x="988568" y="843661"/>
                </a:lnTo>
                <a:lnTo>
                  <a:pt x="1011174" y="805815"/>
                </a:lnTo>
                <a:lnTo>
                  <a:pt x="1030732" y="766063"/>
                </a:lnTo>
                <a:lnTo>
                  <a:pt x="1047115" y="724535"/>
                </a:lnTo>
                <a:lnTo>
                  <a:pt x="1060196" y="681482"/>
                </a:lnTo>
                <a:lnTo>
                  <a:pt x="1069721" y="636905"/>
                </a:lnTo>
                <a:lnTo>
                  <a:pt x="1075436" y="591057"/>
                </a:lnTo>
                <a:lnTo>
                  <a:pt x="1077468" y="544068"/>
                </a:lnTo>
                <a:lnTo>
                  <a:pt x="1075436" y="497078"/>
                </a:lnTo>
                <a:lnTo>
                  <a:pt x="1069721" y="451231"/>
                </a:lnTo>
                <a:lnTo>
                  <a:pt x="1060196" y="406654"/>
                </a:lnTo>
                <a:lnTo>
                  <a:pt x="1047115" y="363600"/>
                </a:lnTo>
                <a:lnTo>
                  <a:pt x="1030732" y="322072"/>
                </a:lnTo>
                <a:lnTo>
                  <a:pt x="1011174" y="282321"/>
                </a:lnTo>
                <a:lnTo>
                  <a:pt x="988568" y="244475"/>
                </a:lnTo>
                <a:lnTo>
                  <a:pt x="963041" y="208661"/>
                </a:lnTo>
                <a:lnTo>
                  <a:pt x="934719" y="175132"/>
                </a:lnTo>
                <a:lnTo>
                  <a:pt x="903986" y="144144"/>
                </a:lnTo>
                <a:lnTo>
                  <a:pt x="870838" y="115569"/>
                </a:lnTo>
                <a:lnTo>
                  <a:pt x="835406" y="89788"/>
                </a:lnTo>
                <a:lnTo>
                  <a:pt x="797941" y="66929"/>
                </a:lnTo>
                <a:lnTo>
                  <a:pt x="758571" y="47243"/>
                </a:lnTo>
                <a:lnTo>
                  <a:pt x="717423" y="30606"/>
                </a:lnTo>
                <a:lnTo>
                  <a:pt x="674751" y="17525"/>
                </a:lnTo>
                <a:lnTo>
                  <a:pt x="630555" y="7874"/>
                </a:lnTo>
                <a:lnTo>
                  <a:pt x="585216" y="2031"/>
                </a:lnTo>
                <a:lnTo>
                  <a:pt x="5387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4" name="Google Shape;824;p26"/>
          <p:cNvSpPr/>
          <p:nvPr/>
        </p:nvSpPr>
        <p:spPr>
          <a:xfrm>
            <a:off x="1104137" y="2446782"/>
            <a:ext cx="1077595" cy="1088390"/>
          </a:xfrm>
          <a:custGeom>
            <a:rect b="b" l="l" r="r" t="t"/>
            <a:pathLst>
              <a:path extrusionOk="0" h="1088389" w="1077595">
                <a:moveTo>
                  <a:pt x="1077468" y="544068"/>
                </a:moveTo>
                <a:lnTo>
                  <a:pt x="1075436" y="497078"/>
                </a:lnTo>
                <a:lnTo>
                  <a:pt x="1069720" y="451231"/>
                </a:lnTo>
                <a:lnTo>
                  <a:pt x="1060195" y="406654"/>
                </a:lnTo>
                <a:lnTo>
                  <a:pt x="1047114" y="363600"/>
                </a:lnTo>
                <a:lnTo>
                  <a:pt x="1030732" y="322072"/>
                </a:lnTo>
                <a:lnTo>
                  <a:pt x="1011174" y="282320"/>
                </a:lnTo>
                <a:lnTo>
                  <a:pt x="988568" y="244475"/>
                </a:lnTo>
                <a:lnTo>
                  <a:pt x="963041" y="208661"/>
                </a:lnTo>
                <a:lnTo>
                  <a:pt x="934719" y="175132"/>
                </a:lnTo>
                <a:lnTo>
                  <a:pt x="903986" y="144144"/>
                </a:lnTo>
                <a:lnTo>
                  <a:pt x="870838" y="115569"/>
                </a:lnTo>
                <a:lnTo>
                  <a:pt x="835406" y="89788"/>
                </a:lnTo>
                <a:lnTo>
                  <a:pt x="797941" y="66929"/>
                </a:lnTo>
                <a:lnTo>
                  <a:pt x="758570" y="47243"/>
                </a:lnTo>
                <a:lnTo>
                  <a:pt x="717423" y="30606"/>
                </a:lnTo>
                <a:lnTo>
                  <a:pt x="674751" y="17525"/>
                </a:lnTo>
                <a:lnTo>
                  <a:pt x="630555" y="7874"/>
                </a:lnTo>
                <a:lnTo>
                  <a:pt x="585216" y="2031"/>
                </a:lnTo>
                <a:lnTo>
                  <a:pt x="538734" y="0"/>
                </a:lnTo>
                <a:lnTo>
                  <a:pt x="492252" y="2031"/>
                </a:lnTo>
                <a:lnTo>
                  <a:pt x="446913" y="7874"/>
                </a:lnTo>
                <a:lnTo>
                  <a:pt x="402717" y="17525"/>
                </a:lnTo>
                <a:lnTo>
                  <a:pt x="360045" y="30606"/>
                </a:lnTo>
                <a:lnTo>
                  <a:pt x="318897" y="47243"/>
                </a:lnTo>
                <a:lnTo>
                  <a:pt x="279527" y="66929"/>
                </a:lnTo>
                <a:lnTo>
                  <a:pt x="242062" y="89788"/>
                </a:lnTo>
                <a:lnTo>
                  <a:pt x="206628" y="115569"/>
                </a:lnTo>
                <a:lnTo>
                  <a:pt x="173481" y="144144"/>
                </a:lnTo>
                <a:lnTo>
                  <a:pt x="142697" y="175132"/>
                </a:lnTo>
                <a:lnTo>
                  <a:pt x="114465" y="208661"/>
                </a:lnTo>
                <a:lnTo>
                  <a:pt x="88963" y="244475"/>
                </a:lnTo>
                <a:lnTo>
                  <a:pt x="66332" y="282320"/>
                </a:lnTo>
                <a:lnTo>
                  <a:pt x="46736" y="322072"/>
                </a:lnTo>
                <a:lnTo>
                  <a:pt x="30340" y="363600"/>
                </a:lnTo>
                <a:lnTo>
                  <a:pt x="17310" y="406654"/>
                </a:lnTo>
                <a:lnTo>
                  <a:pt x="7797" y="451231"/>
                </a:lnTo>
                <a:lnTo>
                  <a:pt x="1981" y="497078"/>
                </a:lnTo>
                <a:lnTo>
                  <a:pt x="0" y="544068"/>
                </a:lnTo>
                <a:lnTo>
                  <a:pt x="1981" y="591057"/>
                </a:lnTo>
                <a:lnTo>
                  <a:pt x="7797" y="636905"/>
                </a:lnTo>
                <a:lnTo>
                  <a:pt x="17310" y="681482"/>
                </a:lnTo>
                <a:lnTo>
                  <a:pt x="30340" y="724535"/>
                </a:lnTo>
                <a:lnTo>
                  <a:pt x="46736" y="766063"/>
                </a:lnTo>
                <a:lnTo>
                  <a:pt x="66332" y="805815"/>
                </a:lnTo>
                <a:lnTo>
                  <a:pt x="88963" y="843661"/>
                </a:lnTo>
                <a:lnTo>
                  <a:pt x="114465" y="879475"/>
                </a:lnTo>
                <a:lnTo>
                  <a:pt x="142697" y="912876"/>
                </a:lnTo>
                <a:lnTo>
                  <a:pt x="173481" y="943991"/>
                </a:lnTo>
                <a:lnTo>
                  <a:pt x="206628" y="972566"/>
                </a:lnTo>
                <a:lnTo>
                  <a:pt x="242062" y="998347"/>
                </a:lnTo>
                <a:lnTo>
                  <a:pt x="279527" y="1021207"/>
                </a:lnTo>
                <a:lnTo>
                  <a:pt x="318897" y="1040892"/>
                </a:lnTo>
                <a:lnTo>
                  <a:pt x="360045" y="1057529"/>
                </a:lnTo>
                <a:lnTo>
                  <a:pt x="402717" y="1070610"/>
                </a:lnTo>
                <a:lnTo>
                  <a:pt x="446913" y="1080262"/>
                </a:lnTo>
                <a:lnTo>
                  <a:pt x="492252" y="1086104"/>
                </a:lnTo>
                <a:lnTo>
                  <a:pt x="538734" y="1088136"/>
                </a:lnTo>
                <a:lnTo>
                  <a:pt x="585216" y="1086104"/>
                </a:lnTo>
                <a:lnTo>
                  <a:pt x="630555" y="1080262"/>
                </a:lnTo>
                <a:lnTo>
                  <a:pt x="674751" y="1070610"/>
                </a:lnTo>
                <a:lnTo>
                  <a:pt x="717423" y="1057529"/>
                </a:lnTo>
                <a:lnTo>
                  <a:pt x="758570" y="1040892"/>
                </a:lnTo>
                <a:lnTo>
                  <a:pt x="797941" y="1021207"/>
                </a:lnTo>
                <a:lnTo>
                  <a:pt x="835406" y="998347"/>
                </a:lnTo>
                <a:lnTo>
                  <a:pt x="870838" y="972566"/>
                </a:lnTo>
                <a:lnTo>
                  <a:pt x="903986" y="943991"/>
                </a:lnTo>
                <a:lnTo>
                  <a:pt x="934719" y="912876"/>
                </a:lnTo>
                <a:lnTo>
                  <a:pt x="963041" y="879475"/>
                </a:lnTo>
                <a:lnTo>
                  <a:pt x="988568" y="843661"/>
                </a:lnTo>
                <a:lnTo>
                  <a:pt x="1011174" y="805815"/>
                </a:lnTo>
                <a:lnTo>
                  <a:pt x="1030732" y="766063"/>
                </a:lnTo>
                <a:lnTo>
                  <a:pt x="1047114" y="724535"/>
                </a:lnTo>
                <a:lnTo>
                  <a:pt x="1060195" y="681482"/>
                </a:lnTo>
                <a:lnTo>
                  <a:pt x="1069720" y="636905"/>
                </a:lnTo>
                <a:lnTo>
                  <a:pt x="1075436" y="591057"/>
                </a:lnTo>
                <a:lnTo>
                  <a:pt x="1077468" y="544068"/>
                </a:lnTo>
                <a:close/>
              </a:path>
            </a:pathLst>
          </a:custGeom>
          <a:noFill/>
          <a:ln cap="flat" cmpd="sng" w="80750">
            <a:solidFill>
              <a:srgbClr val="F58E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5" name="Google Shape;825;p26"/>
          <p:cNvSpPr txBox="1"/>
          <p:nvPr/>
        </p:nvSpPr>
        <p:spPr>
          <a:xfrm>
            <a:off x="1265682" y="2775280"/>
            <a:ext cx="867156" cy="3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Step 1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27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33" name="Google Shape;833;p27"/>
          <p:cNvSpPr txBox="1"/>
          <p:nvPr>
            <p:ph type="ctrTitle"/>
          </p:nvPr>
        </p:nvSpPr>
        <p:spPr>
          <a:xfrm>
            <a:off x="467544" y="357504"/>
            <a:ext cx="5760000" cy="444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The Pitch Deck</a:t>
            </a:r>
            <a:endParaRPr/>
          </a:p>
        </p:txBody>
      </p:sp>
      <p:sp>
        <p:nvSpPr>
          <p:cNvPr id="834" name="Google Shape;834;p27"/>
          <p:cNvSpPr/>
          <p:nvPr/>
        </p:nvSpPr>
        <p:spPr>
          <a:xfrm>
            <a:off x="685800" y="971550"/>
            <a:ext cx="7696200" cy="3048000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58750" lvl="1" marL="463550" marR="50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46355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Overview of your idea and highlights at a glance</a:t>
            </a:r>
            <a:endParaRPr/>
          </a:p>
          <a:p>
            <a:pPr indent="-285750" lvl="1" marL="46355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Supplements the proposal and the video</a:t>
            </a:r>
            <a:endParaRPr/>
          </a:p>
          <a:p>
            <a:pPr indent="-285750" lvl="1" marL="46355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No outline requirements</a:t>
            </a:r>
            <a:endParaRPr/>
          </a:p>
          <a:p>
            <a:pPr indent="-285750" lvl="1" marL="46355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Observe the assessment criteria for the short application</a:t>
            </a:r>
            <a:endParaRPr/>
          </a:p>
          <a:p>
            <a:pPr indent="-285750" lvl="1" marL="46355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"Reading deck", not intended for live presentation</a:t>
            </a:r>
            <a:endParaRPr/>
          </a:p>
          <a:p>
            <a:pPr indent="-285750" lvl="1" marL="46355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More text than in the interview deck (full application)</a:t>
            </a:r>
            <a:endParaRPr/>
          </a:p>
          <a:p>
            <a:pPr indent="-285750" lvl="1" marL="46355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Maximum 10 slides</a:t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Google Shape;84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28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42" name="Google Shape;842;p28"/>
          <p:cNvSpPr txBox="1"/>
          <p:nvPr>
            <p:ph type="ctrTitle"/>
          </p:nvPr>
        </p:nvSpPr>
        <p:spPr>
          <a:xfrm>
            <a:off x="467544" y="357504"/>
            <a:ext cx="7381056" cy="444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The Pitch Deck – Suggestion on Outline</a:t>
            </a:r>
            <a:endParaRPr/>
          </a:p>
        </p:txBody>
      </p:sp>
      <p:sp>
        <p:nvSpPr>
          <p:cNvPr id="843" name="Google Shape;843;p28"/>
          <p:cNvSpPr/>
          <p:nvPr/>
        </p:nvSpPr>
        <p:spPr>
          <a:xfrm>
            <a:off x="685800" y="971550"/>
            <a:ext cx="7696200" cy="3048000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1" marL="635000" marR="5080" rtl="0" algn="l"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800"/>
              <a:buFont typeface="Arial"/>
              <a:buAutoNum type="arabicPeriod"/>
            </a:pPr>
            <a:r>
              <a:rPr b="0" i="0" lang="de-DE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title slide</a:t>
            </a:r>
            <a:endParaRPr/>
          </a:p>
          <a:p>
            <a:pPr indent="-457200" lvl="1" marL="63500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1800"/>
              <a:buFont typeface="Arial"/>
              <a:buAutoNum type="arabicPeriod"/>
            </a:pPr>
            <a:r>
              <a:rPr b="0" i="0" lang="de-DE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/>
          </a:p>
          <a:p>
            <a:pPr indent="-457200" lvl="1" marL="63500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1800"/>
              <a:buFont typeface="Arial"/>
              <a:buAutoNum type="arabicPeriod"/>
            </a:pPr>
            <a:r>
              <a:rPr b="0" i="0" lang="de-DE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/>
          </a:p>
          <a:p>
            <a:pPr indent="-457200" lvl="1" marL="63500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1800"/>
              <a:buFont typeface="Arial"/>
              <a:buAutoNum type="arabicPeriod"/>
            </a:pPr>
            <a:r>
              <a:rPr b="0" i="0" lang="de-DE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/>
          </a:p>
          <a:p>
            <a:pPr indent="-457200" lvl="1" marL="63500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1800"/>
              <a:buFont typeface="Arial"/>
              <a:buAutoNum type="arabicPeriod"/>
            </a:pPr>
            <a:r>
              <a:rPr b="0" i="0" lang="de-DE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team</a:t>
            </a:r>
            <a:endParaRPr/>
          </a:p>
          <a:p>
            <a:pPr indent="-457200" lvl="1" marL="63500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1800"/>
              <a:buFont typeface="Arial"/>
              <a:buAutoNum type="arabicPeriod"/>
            </a:pPr>
            <a:r>
              <a:rPr b="0" i="0" lang="de-DE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target market</a:t>
            </a:r>
            <a:endParaRPr/>
          </a:p>
          <a:p>
            <a:pPr indent="-457200" lvl="1" marL="63500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1800"/>
              <a:buFont typeface="Arial"/>
              <a:buAutoNum type="arabicPeriod"/>
            </a:pPr>
            <a:r>
              <a:rPr b="0" i="0" lang="de-DE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Competitors on the Market</a:t>
            </a:r>
            <a:endParaRPr/>
          </a:p>
          <a:p>
            <a:pPr indent="-457200" lvl="1" marL="63500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1800"/>
              <a:buFont typeface="Arial"/>
              <a:buAutoNum type="arabicPeriod"/>
            </a:pPr>
            <a:r>
              <a:rPr b="0" i="0" lang="de-DE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Business Model / Financial Prognosis</a:t>
            </a:r>
            <a:endParaRPr/>
          </a:p>
          <a:p>
            <a:pPr indent="-457200" lvl="1" marL="63500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1800"/>
              <a:buFont typeface="Arial"/>
              <a:buAutoNum type="arabicPeriod"/>
            </a:pPr>
            <a:r>
              <a:rPr b="0" i="0" lang="de-DE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Roadmap: steps to implementation and milestones</a:t>
            </a:r>
            <a:endParaRPr/>
          </a:p>
          <a:p>
            <a:pPr indent="-457200" lvl="1" marL="63500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1800"/>
              <a:buFont typeface="Arial"/>
              <a:buAutoNum type="arabicPeriod"/>
            </a:pPr>
            <a:r>
              <a:rPr b="0" i="0" lang="de-DE" sz="18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Funding requirements and closing statement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84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29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51" name="Google Shape;851;p29"/>
          <p:cNvSpPr txBox="1"/>
          <p:nvPr>
            <p:ph type="ctrTitle"/>
          </p:nvPr>
        </p:nvSpPr>
        <p:spPr>
          <a:xfrm>
            <a:off x="467543" y="357504"/>
            <a:ext cx="6102251" cy="505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/>
              <a:t>Parts of the short Proposal </a:t>
            </a:r>
            <a:endParaRPr sz="3200"/>
          </a:p>
        </p:txBody>
      </p:sp>
      <p:sp>
        <p:nvSpPr>
          <p:cNvPr id="852" name="Google Shape;852;p29"/>
          <p:cNvSpPr/>
          <p:nvPr/>
        </p:nvSpPr>
        <p:spPr>
          <a:xfrm>
            <a:off x="2133600" y="1551147"/>
            <a:ext cx="4436195" cy="2239803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Online Formular („AI-Tool“)  </a:t>
            </a:r>
            <a:endParaRPr/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Pitch Deck  </a:t>
            </a:r>
            <a:endParaRPr/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77800" marR="5080" rtl="0" algn="l">
              <a:spcBef>
                <a:spcPts val="105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Pitch Video</a:t>
            </a:r>
            <a:endParaRPr/>
          </a:p>
        </p:txBody>
      </p:sp>
      <p:pic>
        <p:nvPicPr>
          <p:cNvPr id="853" name="Google Shape;85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311" y="2314956"/>
            <a:ext cx="1335024" cy="1345692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29"/>
          <p:cNvSpPr/>
          <p:nvPr/>
        </p:nvSpPr>
        <p:spPr>
          <a:xfrm>
            <a:off x="1103375" y="2446020"/>
            <a:ext cx="1077595" cy="1088390"/>
          </a:xfrm>
          <a:custGeom>
            <a:rect b="b" l="l" r="r" t="t"/>
            <a:pathLst>
              <a:path extrusionOk="0" h="1088389" w="1077595">
                <a:moveTo>
                  <a:pt x="538734" y="0"/>
                </a:moveTo>
                <a:lnTo>
                  <a:pt x="492252" y="2031"/>
                </a:lnTo>
                <a:lnTo>
                  <a:pt x="446913" y="7874"/>
                </a:lnTo>
                <a:lnTo>
                  <a:pt x="402717" y="17525"/>
                </a:lnTo>
                <a:lnTo>
                  <a:pt x="360045" y="30606"/>
                </a:lnTo>
                <a:lnTo>
                  <a:pt x="318897" y="47243"/>
                </a:lnTo>
                <a:lnTo>
                  <a:pt x="279527" y="66929"/>
                </a:lnTo>
                <a:lnTo>
                  <a:pt x="242062" y="89788"/>
                </a:lnTo>
                <a:lnTo>
                  <a:pt x="206629" y="115569"/>
                </a:lnTo>
                <a:lnTo>
                  <a:pt x="173482" y="144144"/>
                </a:lnTo>
                <a:lnTo>
                  <a:pt x="142697" y="175132"/>
                </a:lnTo>
                <a:lnTo>
                  <a:pt x="114465" y="208661"/>
                </a:lnTo>
                <a:lnTo>
                  <a:pt x="88963" y="244475"/>
                </a:lnTo>
                <a:lnTo>
                  <a:pt x="66332" y="282321"/>
                </a:lnTo>
                <a:lnTo>
                  <a:pt x="46736" y="322072"/>
                </a:lnTo>
                <a:lnTo>
                  <a:pt x="30340" y="363600"/>
                </a:lnTo>
                <a:lnTo>
                  <a:pt x="17310" y="406654"/>
                </a:lnTo>
                <a:lnTo>
                  <a:pt x="7797" y="451231"/>
                </a:lnTo>
                <a:lnTo>
                  <a:pt x="1981" y="497078"/>
                </a:lnTo>
                <a:lnTo>
                  <a:pt x="0" y="544068"/>
                </a:lnTo>
                <a:lnTo>
                  <a:pt x="1981" y="591057"/>
                </a:lnTo>
                <a:lnTo>
                  <a:pt x="7797" y="636905"/>
                </a:lnTo>
                <a:lnTo>
                  <a:pt x="17310" y="681482"/>
                </a:lnTo>
                <a:lnTo>
                  <a:pt x="30340" y="724535"/>
                </a:lnTo>
                <a:lnTo>
                  <a:pt x="46736" y="766063"/>
                </a:lnTo>
                <a:lnTo>
                  <a:pt x="66332" y="805815"/>
                </a:lnTo>
                <a:lnTo>
                  <a:pt x="88963" y="843661"/>
                </a:lnTo>
                <a:lnTo>
                  <a:pt x="114465" y="879475"/>
                </a:lnTo>
                <a:lnTo>
                  <a:pt x="142697" y="912876"/>
                </a:lnTo>
                <a:lnTo>
                  <a:pt x="173482" y="943991"/>
                </a:lnTo>
                <a:lnTo>
                  <a:pt x="206629" y="972566"/>
                </a:lnTo>
                <a:lnTo>
                  <a:pt x="242062" y="998347"/>
                </a:lnTo>
                <a:lnTo>
                  <a:pt x="279527" y="1021207"/>
                </a:lnTo>
                <a:lnTo>
                  <a:pt x="318897" y="1040892"/>
                </a:lnTo>
                <a:lnTo>
                  <a:pt x="360045" y="1057529"/>
                </a:lnTo>
                <a:lnTo>
                  <a:pt x="402717" y="1070610"/>
                </a:lnTo>
                <a:lnTo>
                  <a:pt x="446913" y="1080262"/>
                </a:lnTo>
                <a:lnTo>
                  <a:pt x="492252" y="1086104"/>
                </a:lnTo>
                <a:lnTo>
                  <a:pt x="538734" y="1088136"/>
                </a:lnTo>
                <a:lnTo>
                  <a:pt x="585216" y="1086104"/>
                </a:lnTo>
                <a:lnTo>
                  <a:pt x="630555" y="1080262"/>
                </a:lnTo>
                <a:lnTo>
                  <a:pt x="674751" y="1070610"/>
                </a:lnTo>
                <a:lnTo>
                  <a:pt x="717423" y="1057529"/>
                </a:lnTo>
                <a:lnTo>
                  <a:pt x="758571" y="1040892"/>
                </a:lnTo>
                <a:lnTo>
                  <a:pt x="797941" y="1021207"/>
                </a:lnTo>
                <a:lnTo>
                  <a:pt x="835406" y="998347"/>
                </a:lnTo>
                <a:lnTo>
                  <a:pt x="870838" y="972566"/>
                </a:lnTo>
                <a:lnTo>
                  <a:pt x="903986" y="943991"/>
                </a:lnTo>
                <a:lnTo>
                  <a:pt x="934719" y="912876"/>
                </a:lnTo>
                <a:lnTo>
                  <a:pt x="963041" y="879475"/>
                </a:lnTo>
                <a:lnTo>
                  <a:pt x="988568" y="843661"/>
                </a:lnTo>
                <a:lnTo>
                  <a:pt x="1011174" y="805815"/>
                </a:lnTo>
                <a:lnTo>
                  <a:pt x="1030732" y="766063"/>
                </a:lnTo>
                <a:lnTo>
                  <a:pt x="1047115" y="724535"/>
                </a:lnTo>
                <a:lnTo>
                  <a:pt x="1060196" y="681482"/>
                </a:lnTo>
                <a:lnTo>
                  <a:pt x="1069721" y="636905"/>
                </a:lnTo>
                <a:lnTo>
                  <a:pt x="1075436" y="591057"/>
                </a:lnTo>
                <a:lnTo>
                  <a:pt x="1077468" y="544068"/>
                </a:lnTo>
                <a:lnTo>
                  <a:pt x="1075436" y="497078"/>
                </a:lnTo>
                <a:lnTo>
                  <a:pt x="1069721" y="451231"/>
                </a:lnTo>
                <a:lnTo>
                  <a:pt x="1060196" y="406654"/>
                </a:lnTo>
                <a:lnTo>
                  <a:pt x="1047115" y="363600"/>
                </a:lnTo>
                <a:lnTo>
                  <a:pt x="1030732" y="322072"/>
                </a:lnTo>
                <a:lnTo>
                  <a:pt x="1011174" y="282321"/>
                </a:lnTo>
                <a:lnTo>
                  <a:pt x="988568" y="244475"/>
                </a:lnTo>
                <a:lnTo>
                  <a:pt x="963041" y="208661"/>
                </a:lnTo>
                <a:lnTo>
                  <a:pt x="934719" y="175132"/>
                </a:lnTo>
                <a:lnTo>
                  <a:pt x="903986" y="144144"/>
                </a:lnTo>
                <a:lnTo>
                  <a:pt x="870838" y="115569"/>
                </a:lnTo>
                <a:lnTo>
                  <a:pt x="835406" y="89788"/>
                </a:lnTo>
                <a:lnTo>
                  <a:pt x="797941" y="66929"/>
                </a:lnTo>
                <a:lnTo>
                  <a:pt x="758571" y="47243"/>
                </a:lnTo>
                <a:lnTo>
                  <a:pt x="717423" y="30606"/>
                </a:lnTo>
                <a:lnTo>
                  <a:pt x="674751" y="17525"/>
                </a:lnTo>
                <a:lnTo>
                  <a:pt x="630555" y="7874"/>
                </a:lnTo>
                <a:lnTo>
                  <a:pt x="585216" y="2031"/>
                </a:lnTo>
                <a:lnTo>
                  <a:pt x="5387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5" name="Google Shape;855;p29"/>
          <p:cNvSpPr/>
          <p:nvPr/>
        </p:nvSpPr>
        <p:spPr>
          <a:xfrm>
            <a:off x="1104137" y="2446782"/>
            <a:ext cx="1077595" cy="1088390"/>
          </a:xfrm>
          <a:custGeom>
            <a:rect b="b" l="l" r="r" t="t"/>
            <a:pathLst>
              <a:path extrusionOk="0" h="1088389" w="1077595">
                <a:moveTo>
                  <a:pt x="1077468" y="544068"/>
                </a:moveTo>
                <a:lnTo>
                  <a:pt x="1075436" y="497078"/>
                </a:lnTo>
                <a:lnTo>
                  <a:pt x="1069720" y="451231"/>
                </a:lnTo>
                <a:lnTo>
                  <a:pt x="1060195" y="406654"/>
                </a:lnTo>
                <a:lnTo>
                  <a:pt x="1047114" y="363600"/>
                </a:lnTo>
                <a:lnTo>
                  <a:pt x="1030732" y="322072"/>
                </a:lnTo>
                <a:lnTo>
                  <a:pt x="1011174" y="282320"/>
                </a:lnTo>
                <a:lnTo>
                  <a:pt x="988568" y="244475"/>
                </a:lnTo>
                <a:lnTo>
                  <a:pt x="963041" y="208661"/>
                </a:lnTo>
                <a:lnTo>
                  <a:pt x="934719" y="175132"/>
                </a:lnTo>
                <a:lnTo>
                  <a:pt x="903986" y="144144"/>
                </a:lnTo>
                <a:lnTo>
                  <a:pt x="870838" y="115569"/>
                </a:lnTo>
                <a:lnTo>
                  <a:pt x="835406" y="89788"/>
                </a:lnTo>
                <a:lnTo>
                  <a:pt x="797941" y="66929"/>
                </a:lnTo>
                <a:lnTo>
                  <a:pt x="758570" y="47243"/>
                </a:lnTo>
                <a:lnTo>
                  <a:pt x="717423" y="30606"/>
                </a:lnTo>
                <a:lnTo>
                  <a:pt x="674751" y="17525"/>
                </a:lnTo>
                <a:lnTo>
                  <a:pt x="630555" y="7874"/>
                </a:lnTo>
                <a:lnTo>
                  <a:pt x="585216" y="2031"/>
                </a:lnTo>
                <a:lnTo>
                  <a:pt x="538734" y="0"/>
                </a:lnTo>
                <a:lnTo>
                  <a:pt x="492252" y="2031"/>
                </a:lnTo>
                <a:lnTo>
                  <a:pt x="446913" y="7874"/>
                </a:lnTo>
                <a:lnTo>
                  <a:pt x="402717" y="17525"/>
                </a:lnTo>
                <a:lnTo>
                  <a:pt x="360045" y="30606"/>
                </a:lnTo>
                <a:lnTo>
                  <a:pt x="318897" y="47243"/>
                </a:lnTo>
                <a:lnTo>
                  <a:pt x="279527" y="66929"/>
                </a:lnTo>
                <a:lnTo>
                  <a:pt x="242062" y="89788"/>
                </a:lnTo>
                <a:lnTo>
                  <a:pt x="206628" y="115569"/>
                </a:lnTo>
                <a:lnTo>
                  <a:pt x="173481" y="144144"/>
                </a:lnTo>
                <a:lnTo>
                  <a:pt x="142697" y="175132"/>
                </a:lnTo>
                <a:lnTo>
                  <a:pt x="114465" y="208661"/>
                </a:lnTo>
                <a:lnTo>
                  <a:pt x="88963" y="244475"/>
                </a:lnTo>
                <a:lnTo>
                  <a:pt x="66332" y="282320"/>
                </a:lnTo>
                <a:lnTo>
                  <a:pt x="46736" y="322072"/>
                </a:lnTo>
                <a:lnTo>
                  <a:pt x="30340" y="363600"/>
                </a:lnTo>
                <a:lnTo>
                  <a:pt x="17310" y="406654"/>
                </a:lnTo>
                <a:lnTo>
                  <a:pt x="7797" y="451231"/>
                </a:lnTo>
                <a:lnTo>
                  <a:pt x="1981" y="497078"/>
                </a:lnTo>
                <a:lnTo>
                  <a:pt x="0" y="544068"/>
                </a:lnTo>
                <a:lnTo>
                  <a:pt x="1981" y="591057"/>
                </a:lnTo>
                <a:lnTo>
                  <a:pt x="7797" y="636905"/>
                </a:lnTo>
                <a:lnTo>
                  <a:pt x="17310" y="681482"/>
                </a:lnTo>
                <a:lnTo>
                  <a:pt x="30340" y="724535"/>
                </a:lnTo>
                <a:lnTo>
                  <a:pt x="46736" y="766063"/>
                </a:lnTo>
                <a:lnTo>
                  <a:pt x="66332" y="805815"/>
                </a:lnTo>
                <a:lnTo>
                  <a:pt x="88963" y="843661"/>
                </a:lnTo>
                <a:lnTo>
                  <a:pt x="114465" y="879475"/>
                </a:lnTo>
                <a:lnTo>
                  <a:pt x="142697" y="912876"/>
                </a:lnTo>
                <a:lnTo>
                  <a:pt x="173481" y="943991"/>
                </a:lnTo>
                <a:lnTo>
                  <a:pt x="206628" y="972566"/>
                </a:lnTo>
                <a:lnTo>
                  <a:pt x="242062" y="998347"/>
                </a:lnTo>
                <a:lnTo>
                  <a:pt x="279527" y="1021207"/>
                </a:lnTo>
                <a:lnTo>
                  <a:pt x="318897" y="1040892"/>
                </a:lnTo>
                <a:lnTo>
                  <a:pt x="360045" y="1057529"/>
                </a:lnTo>
                <a:lnTo>
                  <a:pt x="402717" y="1070610"/>
                </a:lnTo>
                <a:lnTo>
                  <a:pt x="446913" y="1080262"/>
                </a:lnTo>
                <a:lnTo>
                  <a:pt x="492252" y="1086104"/>
                </a:lnTo>
                <a:lnTo>
                  <a:pt x="538734" y="1088136"/>
                </a:lnTo>
                <a:lnTo>
                  <a:pt x="585216" y="1086104"/>
                </a:lnTo>
                <a:lnTo>
                  <a:pt x="630555" y="1080262"/>
                </a:lnTo>
                <a:lnTo>
                  <a:pt x="674751" y="1070610"/>
                </a:lnTo>
                <a:lnTo>
                  <a:pt x="717423" y="1057529"/>
                </a:lnTo>
                <a:lnTo>
                  <a:pt x="758570" y="1040892"/>
                </a:lnTo>
                <a:lnTo>
                  <a:pt x="797941" y="1021207"/>
                </a:lnTo>
                <a:lnTo>
                  <a:pt x="835406" y="998347"/>
                </a:lnTo>
                <a:lnTo>
                  <a:pt x="870838" y="972566"/>
                </a:lnTo>
                <a:lnTo>
                  <a:pt x="903986" y="943991"/>
                </a:lnTo>
                <a:lnTo>
                  <a:pt x="934719" y="912876"/>
                </a:lnTo>
                <a:lnTo>
                  <a:pt x="963041" y="879475"/>
                </a:lnTo>
                <a:lnTo>
                  <a:pt x="988568" y="843661"/>
                </a:lnTo>
                <a:lnTo>
                  <a:pt x="1011174" y="805815"/>
                </a:lnTo>
                <a:lnTo>
                  <a:pt x="1030732" y="766063"/>
                </a:lnTo>
                <a:lnTo>
                  <a:pt x="1047114" y="724535"/>
                </a:lnTo>
                <a:lnTo>
                  <a:pt x="1060195" y="681482"/>
                </a:lnTo>
                <a:lnTo>
                  <a:pt x="1069720" y="636905"/>
                </a:lnTo>
                <a:lnTo>
                  <a:pt x="1075436" y="591057"/>
                </a:lnTo>
                <a:lnTo>
                  <a:pt x="1077468" y="544068"/>
                </a:lnTo>
                <a:close/>
              </a:path>
            </a:pathLst>
          </a:custGeom>
          <a:noFill/>
          <a:ln cap="flat" cmpd="sng" w="80750">
            <a:solidFill>
              <a:srgbClr val="F58E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6" name="Google Shape;856;p29"/>
          <p:cNvSpPr txBox="1"/>
          <p:nvPr/>
        </p:nvSpPr>
        <p:spPr>
          <a:xfrm>
            <a:off x="1265682" y="2775280"/>
            <a:ext cx="867156" cy="321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"/>
          <p:cNvSpPr txBox="1"/>
          <p:nvPr>
            <p:ph type="title"/>
          </p:nvPr>
        </p:nvSpPr>
        <p:spPr>
          <a:xfrm>
            <a:off x="1350000" y="351000"/>
            <a:ext cx="7229767" cy="3548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</a:pPr>
            <a:r>
              <a:rPr lang="de-DE"/>
              <a:t>European Innovation Council </a:t>
            </a:r>
            <a:endParaRPr/>
          </a:p>
        </p:txBody>
      </p:sp>
      <p:sp>
        <p:nvSpPr>
          <p:cNvPr id="503" name="Google Shape;503;p3"/>
          <p:cNvSpPr txBox="1"/>
          <p:nvPr/>
        </p:nvSpPr>
        <p:spPr>
          <a:xfrm>
            <a:off x="628650" y="1026001"/>
            <a:ext cx="7886700" cy="2058758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8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350"/>
              <a:buFont typeface="Arial"/>
              <a:buNone/>
            </a:pPr>
            <a:r>
              <a:rPr b="0" i="0" lang="de-DE" sz="135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Support to innovations with breakthrough and disruptive nature and scale up potential that are too risky for private investors </a:t>
            </a:r>
            <a:r>
              <a:rPr b="1" i="0" lang="de-DE" sz="135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(70% of the budget earmarked for SMEs)</a:t>
            </a:r>
            <a:endParaRPr b="1" i="1" sz="135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700000" marR="0" rtl="0" algn="l">
              <a:spcBef>
                <a:spcPts val="450"/>
              </a:spcBef>
              <a:spcAft>
                <a:spcPts val="0"/>
              </a:spcAft>
              <a:buClr>
                <a:srgbClr val="931680"/>
              </a:buClr>
              <a:buSzPts val="1350"/>
              <a:buFont typeface="Arial"/>
              <a:buChar char="●"/>
            </a:pPr>
            <a:r>
              <a:rPr b="1" i="0" lang="de-DE" sz="135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Helping researchers and </a:t>
            </a:r>
            <a:r>
              <a:rPr b="1" i="0" lang="de-DE" sz="1350" u="none" cap="none" strike="noStrik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rPr>
              <a:t>innovators create markets of the future, leverage private finance, scale up their companies</a:t>
            </a:r>
            <a:r>
              <a:rPr b="0" i="0" lang="de-DE" sz="1350" u="none" cap="none" strike="noStrik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350" u="none" cap="none" strike="noStrike">
              <a:solidFill>
                <a:srgbClr val="4343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700000" marR="0" rtl="0" algn="l"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Pts val="1350"/>
              <a:buFont typeface="Arial"/>
              <a:buChar char="●"/>
            </a:pPr>
            <a:r>
              <a:rPr b="1" i="0" lang="de-DE" sz="1350" u="none" cap="none" strike="noStrik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rPr>
              <a:t>Innovation centric, risk taking &amp; agile, pro-active management and follow up</a:t>
            </a:r>
            <a:endParaRPr/>
          </a:p>
          <a:p>
            <a:pPr indent="-257175" lvl="0" marL="2700000" marR="0" rtl="0" algn="l"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Pts val="1350"/>
              <a:buFont typeface="Arial"/>
              <a:buChar char="●"/>
            </a:pPr>
            <a:r>
              <a:rPr b="1" i="0" lang="de-DE" sz="1350" u="none" cap="none" strike="noStrik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rPr>
              <a:t>Mostly ’bottom up’, but also targeting strategic challenges</a:t>
            </a:r>
            <a:endParaRPr/>
          </a:p>
          <a:p>
            <a:pPr indent="-257175" lvl="0" marL="2700000" marR="0" rtl="0" algn="l"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Pts val="1350"/>
              <a:buFont typeface="Arial"/>
              <a:buChar char="●"/>
            </a:pPr>
            <a:r>
              <a:rPr b="1" i="0" lang="de-DE" sz="135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EIC Programme Managers to develop visions for breakthroughs and steer portfolios </a:t>
            </a:r>
            <a:endParaRPr/>
          </a:p>
        </p:txBody>
      </p:sp>
      <p:sp>
        <p:nvSpPr>
          <p:cNvPr id="504" name="Google Shape;504;p3"/>
          <p:cNvSpPr/>
          <p:nvPr/>
        </p:nvSpPr>
        <p:spPr>
          <a:xfrm>
            <a:off x="764372" y="1789301"/>
            <a:ext cx="2300947" cy="877758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4275" lIns="135000" spcFirstLastPara="1" rIns="68575" wrap="square" tIns="34275">
            <a:noAutofit/>
          </a:bodyPr>
          <a:lstStyle/>
          <a:p>
            <a:pPr indent="0" lvl="0" marL="238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European </a:t>
            </a:r>
            <a:endParaRPr/>
          </a:p>
          <a:p>
            <a:pPr indent="0" lvl="0" marL="238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Innovation Council – </a:t>
            </a:r>
            <a:endParaRPr/>
          </a:p>
          <a:p>
            <a:pPr indent="0" lvl="0" marL="238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one-stop-shop</a:t>
            </a:r>
            <a:endParaRPr/>
          </a:p>
        </p:txBody>
      </p:sp>
      <p:sp>
        <p:nvSpPr>
          <p:cNvPr id="505" name="Google Shape;505;p3"/>
          <p:cNvSpPr txBox="1"/>
          <p:nvPr/>
        </p:nvSpPr>
        <p:spPr>
          <a:xfrm>
            <a:off x="628650" y="3179188"/>
            <a:ext cx="7886700" cy="2511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34342"/>
              </a:buClr>
              <a:buSzPts val="1350"/>
              <a:buFont typeface="Arial"/>
              <a:buNone/>
            </a:pPr>
            <a:r>
              <a:rPr b="0" i="0" lang="de-DE" sz="1350" u="none" cap="none" strike="noStrike">
                <a:solidFill>
                  <a:srgbClr val="434342"/>
                </a:solidFill>
                <a:latin typeface="Arial"/>
                <a:ea typeface="Arial"/>
                <a:cs typeface="Arial"/>
                <a:sym typeface="Arial"/>
              </a:rPr>
              <a:t>Complementary instruments bridging the gap from idea to market</a:t>
            </a:r>
            <a:endParaRPr/>
          </a:p>
        </p:txBody>
      </p:sp>
      <p:pic>
        <p:nvPicPr>
          <p:cNvPr id="506" name="Google Shape;5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000" y="216000"/>
            <a:ext cx="729000" cy="7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3"/>
          <p:cNvSpPr txBox="1"/>
          <p:nvPr/>
        </p:nvSpPr>
        <p:spPr>
          <a:xfrm>
            <a:off x="5222631" y="3555342"/>
            <a:ext cx="3285069" cy="854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350" u="none" cap="none" strike="noStrike">
                <a:solidFill>
                  <a:srgbClr val="931680"/>
                </a:solidFill>
                <a:latin typeface="Arial"/>
                <a:ea typeface="Arial"/>
                <a:cs typeface="Arial"/>
                <a:sym typeface="Arial"/>
              </a:rPr>
              <a:t>ACCELERATOR</a:t>
            </a:r>
            <a:br>
              <a:rPr b="0" i="0" lang="de-DE" sz="13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de-DE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Grants &amp; investment (via EIC Fund) for single SMEs &amp; start-ups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(from pre-commercial to market &amp; scale-up)</a:t>
            </a:r>
            <a:endParaRPr/>
          </a:p>
        </p:txBody>
      </p:sp>
      <p:sp>
        <p:nvSpPr>
          <p:cNvPr id="508" name="Google Shape;508;p3"/>
          <p:cNvSpPr txBox="1"/>
          <p:nvPr/>
        </p:nvSpPr>
        <p:spPr>
          <a:xfrm>
            <a:off x="628650" y="3555342"/>
            <a:ext cx="2160000" cy="854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350" u="none" cap="none" strike="noStrike">
                <a:solidFill>
                  <a:srgbClr val="931680"/>
                </a:solidFill>
                <a:latin typeface="Arial"/>
                <a:ea typeface="Arial"/>
                <a:cs typeface="Arial"/>
                <a:sym typeface="Arial"/>
              </a:rPr>
              <a:t>PATHFINDER</a:t>
            </a:r>
            <a:endParaRPr b="1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R&amp;I grants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(from early technology </a:t>
            </a:r>
            <a:br>
              <a:rPr b="0" i="0" lang="de-DE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e-DE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proof of concept)</a:t>
            </a:r>
            <a:endParaRPr/>
          </a:p>
        </p:txBody>
      </p:sp>
      <p:sp>
        <p:nvSpPr>
          <p:cNvPr id="509" name="Google Shape;509;p3"/>
          <p:cNvSpPr txBox="1"/>
          <p:nvPr/>
        </p:nvSpPr>
        <p:spPr>
          <a:xfrm>
            <a:off x="2925641" y="3555342"/>
            <a:ext cx="2160000" cy="854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350" u="none" cap="none" strike="noStrike">
                <a:solidFill>
                  <a:srgbClr val="931680"/>
                </a:solidFill>
                <a:latin typeface="Arial"/>
                <a:ea typeface="Arial"/>
                <a:cs typeface="Arial"/>
                <a:sym typeface="Arial"/>
              </a:rPr>
              <a:t>TRANSITION</a:t>
            </a:r>
            <a:endParaRPr b="1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R&amp;I grants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(proof of concept to </a:t>
            </a:r>
            <a:br>
              <a:rPr b="0" i="0" lang="de-DE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e-DE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pre-commercial)</a:t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" name="Google Shape;86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30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64" name="Google Shape;864;p30"/>
          <p:cNvSpPr txBox="1"/>
          <p:nvPr>
            <p:ph type="ctrTitle"/>
          </p:nvPr>
        </p:nvSpPr>
        <p:spPr>
          <a:xfrm>
            <a:off x="467544" y="357504"/>
            <a:ext cx="5760000" cy="444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The Pitch Video</a:t>
            </a:r>
            <a:endParaRPr/>
          </a:p>
        </p:txBody>
      </p:sp>
      <p:sp>
        <p:nvSpPr>
          <p:cNvPr id="865" name="Google Shape;865;p30"/>
          <p:cNvSpPr/>
          <p:nvPr/>
        </p:nvSpPr>
        <p:spPr>
          <a:xfrm>
            <a:off x="685800" y="971550"/>
            <a:ext cx="7696200" cy="3048000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1" marL="463550" marR="5080" rtl="0" algn="l"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3 minutes</a:t>
            </a:r>
            <a:endParaRPr/>
          </a:p>
          <a:p>
            <a:pPr indent="-285750" lvl="1" marL="46355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Featuring the three most important members of your team</a:t>
            </a:r>
            <a:endParaRPr/>
          </a:p>
          <a:p>
            <a:pPr indent="-285750" lvl="1" marL="46355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Presentation of the innovation and the main motivation for your application</a:t>
            </a:r>
            <a:endParaRPr/>
          </a:p>
          <a:p>
            <a:pPr indent="-285750" lvl="1" marL="46355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You should keep the video simple</a:t>
            </a:r>
            <a:endParaRPr/>
          </a:p>
          <a:p>
            <a:pPr indent="-285750" lvl="1" marL="46355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The aim is to get to know the team behind the idea and their motivation</a:t>
            </a:r>
            <a:endParaRPr/>
          </a:p>
          <a:p>
            <a:pPr indent="-285750" lvl="1" marL="46355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If the core team is not yet complete: present the plan</a:t>
            </a:r>
            <a:endParaRPr/>
          </a:p>
          <a:p>
            <a:pPr indent="-285750" lvl="1" marL="463550" marR="5080" rtl="0" algn="l">
              <a:spcBef>
                <a:spcPts val="1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Language: English</a:t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" name="Google Shape;87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31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73" name="Google Shape;873;p31"/>
          <p:cNvSpPr txBox="1"/>
          <p:nvPr>
            <p:ph type="ctrTitle"/>
          </p:nvPr>
        </p:nvSpPr>
        <p:spPr>
          <a:xfrm>
            <a:off x="467544" y="357504"/>
            <a:ext cx="5760000" cy="444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The Pitch Video - Approach</a:t>
            </a:r>
            <a:endParaRPr/>
          </a:p>
        </p:txBody>
      </p:sp>
      <p:sp>
        <p:nvSpPr>
          <p:cNvPr id="874" name="Google Shape;874;p31"/>
          <p:cNvSpPr/>
          <p:nvPr/>
        </p:nvSpPr>
        <p:spPr>
          <a:xfrm>
            <a:off x="467544" y="813286"/>
            <a:ext cx="7696200" cy="3581400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1" marL="463550" marR="5080" rtl="0" algn="l"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Create a rough outline and schedule</a:t>
            </a:r>
            <a:endParaRPr/>
          </a:p>
          <a:p>
            <a:pPr indent="-285750" lvl="1" marL="463550" marR="5080" rtl="0" algn="l">
              <a:spcBef>
                <a:spcPts val="7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Don't write down the exact wording. Use bullet points and practice!</a:t>
            </a:r>
            <a:endParaRPr/>
          </a:p>
          <a:p>
            <a:pPr indent="-285750" lvl="1" marL="463550" marR="5080" rtl="0" algn="l">
              <a:spcBef>
                <a:spcPts val="7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Tip: Film the team members in an interview (Q&amp;A) format. All answers must stand alone and be in complete sentences. Cut out / don't record the questions</a:t>
            </a:r>
            <a:endParaRPr/>
          </a:p>
          <a:p>
            <a:pPr indent="-285750" lvl="1" marL="463550" marR="5080" rtl="0" algn="l">
              <a:spcBef>
                <a:spcPts val="7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Demonstrate product / demonstrator</a:t>
            </a:r>
            <a:endParaRPr/>
          </a:p>
          <a:p>
            <a:pPr indent="-285750" lvl="1" marL="463550" marR="5080" rtl="0" algn="l">
              <a:spcBef>
                <a:spcPts val="7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Wear your everyday office attire</a:t>
            </a:r>
            <a:endParaRPr/>
          </a:p>
          <a:p>
            <a:pPr indent="0" lvl="1" marL="177800" marR="5080" rtl="0" algn="l">
              <a:spcBef>
                <a:spcPts val="705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🡪 The aim is to have an appearance that is as authentic as possible!</a:t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32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82" name="Google Shape;882;p32"/>
          <p:cNvSpPr txBox="1"/>
          <p:nvPr>
            <p:ph type="ctrTitle"/>
          </p:nvPr>
        </p:nvSpPr>
        <p:spPr>
          <a:xfrm>
            <a:off x="467544" y="357504"/>
            <a:ext cx="5760000" cy="444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The Pitch Video - Tools</a:t>
            </a:r>
            <a:endParaRPr/>
          </a:p>
        </p:txBody>
      </p:sp>
      <p:sp>
        <p:nvSpPr>
          <p:cNvPr id="883" name="Google Shape;883;p32"/>
          <p:cNvSpPr/>
          <p:nvPr/>
        </p:nvSpPr>
        <p:spPr>
          <a:xfrm>
            <a:off x="685800" y="971550"/>
            <a:ext cx="7696200" cy="3048000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58750" lvl="1" marL="463550" marR="50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463550" marR="5080" rtl="0" algn="l">
              <a:spcBef>
                <a:spcPts val="7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A good smartphone is enough</a:t>
            </a:r>
            <a:endParaRPr/>
          </a:p>
          <a:p>
            <a:pPr indent="-285750" lvl="1" marL="463550" marR="5080" rtl="0" algn="l">
              <a:spcBef>
                <a:spcPts val="7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But: use an external microphone</a:t>
            </a:r>
            <a:endParaRPr/>
          </a:p>
          <a:p>
            <a:pPr indent="-285750" lvl="1" marL="463550" marR="5080" rtl="0" algn="l">
              <a:spcBef>
                <a:spcPts val="7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Stabilize with a tripod or gimbal</a:t>
            </a:r>
            <a:endParaRPr/>
          </a:p>
          <a:p>
            <a:pPr indent="-285750" lvl="1" marL="463550" marR="5080" rtl="0" algn="l">
              <a:spcBef>
                <a:spcPts val="7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Pay attention to good lighting (ring light)</a:t>
            </a:r>
            <a:endParaRPr/>
          </a:p>
          <a:p>
            <a:pPr indent="-285750" lvl="1" marL="463550" marR="5080" rtl="0" algn="l">
              <a:spcBef>
                <a:spcPts val="705"/>
              </a:spcBef>
              <a:spcAft>
                <a:spcPts val="0"/>
              </a:spcAft>
              <a:buClr>
                <a:srgbClr val="004F80"/>
              </a:buClr>
              <a:buSzPts val="2000"/>
              <a:buFont typeface="Arial"/>
              <a:buChar char="•"/>
            </a:pPr>
            <a:r>
              <a:rPr b="0" i="0" lang="de-DE" sz="2000" u="none" cap="none" strike="noStrike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Film in landscape mode</a:t>
            </a:r>
            <a:endParaRPr b="0" i="0" sz="20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Google Shape;8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4299204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33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91" name="Google Shape;891;p33"/>
          <p:cNvSpPr txBox="1"/>
          <p:nvPr>
            <p:ph type="ctrTitle"/>
          </p:nvPr>
        </p:nvSpPr>
        <p:spPr>
          <a:xfrm>
            <a:off x="467544" y="357504"/>
            <a:ext cx="5760000" cy="444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Online-Form („AI-Tool“) </a:t>
            </a:r>
            <a:endParaRPr/>
          </a:p>
        </p:txBody>
      </p:sp>
      <p:sp>
        <p:nvSpPr>
          <p:cNvPr id="892" name="Google Shape;892;p33"/>
          <p:cNvSpPr/>
          <p:nvPr/>
        </p:nvSpPr>
        <p:spPr>
          <a:xfrm>
            <a:off x="685800" y="971550"/>
            <a:ext cx="7696200" cy="3048000"/>
          </a:xfrm>
          <a:custGeom>
            <a:rect b="b" l="l" r="r" t="t"/>
            <a:pathLst>
              <a:path extrusionOk="0" h="1076325" w="1382395">
                <a:moveTo>
                  <a:pt x="1382268" y="0"/>
                </a:moveTo>
                <a:lnTo>
                  <a:pt x="0" y="0"/>
                </a:lnTo>
                <a:lnTo>
                  <a:pt x="0" y="1075944"/>
                </a:lnTo>
                <a:lnTo>
                  <a:pt x="1382268" y="1075944"/>
                </a:lnTo>
                <a:lnTo>
                  <a:pt x="1382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177800" marR="508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33"/>
          <p:cNvSpPr txBox="1"/>
          <p:nvPr/>
        </p:nvSpPr>
        <p:spPr>
          <a:xfrm>
            <a:off x="7748143" y="4805465"/>
            <a:ext cx="828675" cy="1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7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nks-eic-accelerator.de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33"/>
          <p:cNvSpPr/>
          <p:nvPr/>
        </p:nvSpPr>
        <p:spPr>
          <a:xfrm>
            <a:off x="1241288" y="2869664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 </a:t>
            </a:r>
            <a:endParaRPr/>
          </a:p>
        </p:txBody>
      </p:sp>
      <p:sp>
        <p:nvSpPr>
          <p:cNvPr id="895" name="Google Shape;895;p33"/>
          <p:cNvSpPr/>
          <p:nvPr/>
        </p:nvSpPr>
        <p:spPr>
          <a:xfrm>
            <a:off x="914400" y="1191110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Proposal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33"/>
          <p:cNvSpPr/>
          <p:nvPr/>
        </p:nvSpPr>
        <p:spPr>
          <a:xfrm>
            <a:off x="1241288" y="2114550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General Info</a:t>
            </a:r>
            <a:endParaRPr/>
          </a:p>
        </p:txBody>
      </p:sp>
      <p:sp>
        <p:nvSpPr>
          <p:cNvPr id="897" name="Google Shape;897;p33"/>
          <p:cNvSpPr/>
          <p:nvPr/>
        </p:nvSpPr>
        <p:spPr>
          <a:xfrm>
            <a:off x="3048000" y="1192380"/>
            <a:ext cx="21336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Submission Form</a:t>
            </a:r>
            <a:endParaRPr/>
          </a:p>
        </p:txBody>
      </p:sp>
      <p:sp>
        <p:nvSpPr>
          <p:cNvPr id="898" name="Google Shape;898;p33"/>
          <p:cNvSpPr/>
          <p:nvPr/>
        </p:nvSpPr>
        <p:spPr>
          <a:xfrm>
            <a:off x="1001132" y="2017335"/>
            <a:ext cx="2362200" cy="169448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33"/>
          <p:cNvSpPr txBox="1"/>
          <p:nvPr/>
        </p:nvSpPr>
        <p:spPr>
          <a:xfrm>
            <a:off x="2677532" y="3453140"/>
            <a:ext cx="74251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74663" lvl="0" marL="4746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880"/>
              <a:buFont typeface="Noto Sans Symbols"/>
              <a:buNone/>
            </a:pPr>
            <a:r>
              <a:rPr b="0" i="0" lang="de-DE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Überblick</a:t>
            </a:r>
            <a:endParaRPr/>
          </a:p>
        </p:txBody>
      </p:sp>
      <p:sp>
        <p:nvSpPr>
          <p:cNvPr id="900" name="Google Shape;900;p33"/>
          <p:cNvSpPr/>
          <p:nvPr/>
        </p:nvSpPr>
        <p:spPr>
          <a:xfrm>
            <a:off x="3473948" y="2516670"/>
            <a:ext cx="585344" cy="561490"/>
          </a:xfrm>
          <a:prstGeom prst="plus">
            <a:avLst>
              <a:gd fmla="val 3611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33"/>
          <p:cNvSpPr/>
          <p:nvPr/>
        </p:nvSpPr>
        <p:spPr>
          <a:xfrm>
            <a:off x="4246108" y="2114550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Pitch Deck</a:t>
            </a:r>
            <a:endParaRPr/>
          </a:p>
        </p:txBody>
      </p:sp>
      <p:sp>
        <p:nvSpPr>
          <p:cNvPr id="902" name="Google Shape;902;p33"/>
          <p:cNvSpPr/>
          <p:nvPr/>
        </p:nvSpPr>
        <p:spPr>
          <a:xfrm>
            <a:off x="4246108" y="2869664"/>
            <a:ext cx="1905000" cy="5334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e-D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Pitch Video</a:t>
            </a:r>
            <a:endParaRPr/>
          </a:p>
        </p:txBody>
      </p:sp>
      <p:sp>
        <p:nvSpPr>
          <p:cNvPr id="903" name="Google Shape;903;p33"/>
          <p:cNvSpPr/>
          <p:nvPr/>
        </p:nvSpPr>
        <p:spPr>
          <a:xfrm rot="5400000">
            <a:off x="5889171" y="2560511"/>
            <a:ext cx="1338590" cy="446667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4" name="Google Shape;904;p33"/>
          <p:cNvPicPr preferRelativeResize="0"/>
          <p:nvPr/>
        </p:nvPicPr>
        <p:blipFill rotWithShape="1">
          <a:blip r:embed="rId4">
            <a:alphaModFix/>
          </a:blip>
          <a:srcRect b="14358" l="43333" r="44167" t="79629"/>
          <a:stretch/>
        </p:blipFill>
        <p:spPr>
          <a:xfrm>
            <a:off x="6928420" y="2614214"/>
            <a:ext cx="1306960" cy="39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4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10" name="Google Shape;910;p34"/>
          <p:cNvSpPr txBox="1"/>
          <p:nvPr>
            <p:ph type="ctrTitle"/>
          </p:nvPr>
        </p:nvSpPr>
        <p:spPr>
          <a:xfrm>
            <a:off x="467544" y="357504"/>
            <a:ext cx="5760000" cy="7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1" name="Google Shape;911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6539" l="5113" r="7499" t="10001"/>
          <a:stretch/>
        </p:blipFill>
        <p:spPr>
          <a:xfrm>
            <a:off x="152400" y="448494"/>
            <a:ext cx="8839200" cy="3723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5"/>
          <p:cNvSpPr txBox="1"/>
          <p:nvPr>
            <p:ph idx="1" type="subTitle"/>
          </p:nvPr>
        </p:nvSpPr>
        <p:spPr>
          <a:xfrm>
            <a:off x="509749" y="1209673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17" name="Google Shape;917;p35"/>
          <p:cNvSpPr txBox="1"/>
          <p:nvPr>
            <p:ph type="ctrTitle"/>
          </p:nvPr>
        </p:nvSpPr>
        <p:spPr>
          <a:xfrm>
            <a:off x="467544" y="357504"/>
            <a:ext cx="5760000" cy="7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Evaluation</a:t>
            </a:r>
            <a:endParaRPr/>
          </a:p>
        </p:txBody>
      </p:sp>
      <p:sp>
        <p:nvSpPr>
          <p:cNvPr id="918" name="Google Shape;918;p35"/>
          <p:cNvSpPr/>
          <p:nvPr/>
        </p:nvSpPr>
        <p:spPr>
          <a:xfrm>
            <a:off x="533400" y="1263303"/>
            <a:ext cx="1905000" cy="62399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de-DE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Evaluator</a:t>
            </a:r>
            <a:r>
              <a:rPr b="0" i="0" lang="de-DE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/>
          </a:p>
        </p:txBody>
      </p:sp>
      <p:sp>
        <p:nvSpPr>
          <p:cNvPr id="919" name="Google Shape;919;p35"/>
          <p:cNvSpPr/>
          <p:nvPr/>
        </p:nvSpPr>
        <p:spPr>
          <a:xfrm>
            <a:off x="533400" y="2010913"/>
            <a:ext cx="1905000" cy="62399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de-DE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Evaluator</a:t>
            </a:r>
            <a:r>
              <a:rPr b="0" i="0" lang="de-DE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/>
          </a:p>
        </p:txBody>
      </p:sp>
      <p:sp>
        <p:nvSpPr>
          <p:cNvPr id="920" name="Google Shape;920;p35"/>
          <p:cNvSpPr/>
          <p:nvPr/>
        </p:nvSpPr>
        <p:spPr>
          <a:xfrm>
            <a:off x="523754" y="2748844"/>
            <a:ext cx="1914646" cy="62399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de-DE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Evaluator</a:t>
            </a:r>
            <a:r>
              <a:rPr b="0" i="0" lang="de-DE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/>
          </a:p>
        </p:txBody>
      </p:sp>
      <p:sp>
        <p:nvSpPr>
          <p:cNvPr id="921" name="Google Shape;921;p35"/>
          <p:cNvSpPr/>
          <p:nvPr/>
        </p:nvSpPr>
        <p:spPr>
          <a:xfrm>
            <a:off x="523754" y="3486775"/>
            <a:ext cx="1914646" cy="62399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de-DE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Evaluator</a:t>
            </a:r>
            <a:r>
              <a:rPr b="0" i="0" lang="de-DE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4</a:t>
            </a:r>
            <a:endParaRPr/>
          </a:p>
        </p:txBody>
      </p:sp>
      <p:sp>
        <p:nvSpPr>
          <p:cNvPr id="922" name="Google Shape;922;p35"/>
          <p:cNvSpPr/>
          <p:nvPr/>
        </p:nvSpPr>
        <p:spPr>
          <a:xfrm>
            <a:off x="3666381" y="1499382"/>
            <a:ext cx="2438400" cy="81510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de-DE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or more„GOs“</a:t>
            </a:r>
            <a:endParaRPr/>
          </a:p>
        </p:txBody>
      </p:sp>
      <p:sp>
        <p:nvSpPr>
          <p:cNvPr id="923" name="Google Shape;923;p35"/>
          <p:cNvSpPr/>
          <p:nvPr/>
        </p:nvSpPr>
        <p:spPr>
          <a:xfrm>
            <a:off x="3635901" y="2837461"/>
            <a:ext cx="2438400" cy="81510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de-DE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0-1 „GO“</a:t>
            </a:r>
            <a:endParaRPr/>
          </a:p>
        </p:txBody>
      </p:sp>
      <p:sp>
        <p:nvSpPr>
          <p:cNvPr id="924" name="Google Shape;924;p35"/>
          <p:cNvSpPr/>
          <p:nvPr/>
        </p:nvSpPr>
        <p:spPr>
          <a:xfrm rot="5400000">
            <a:off x="1579846" y="2377357"/>
            <a:ext cx="2828762" cy="67615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35"/>
          <p:cNvSpPr/>
          <p:nvPr/>
        </p:nvSpPr>
        <p:spPr>
          <a:xfrm rot="5400000">
            <a:off x="6131272" y="1728236"/>
            <a:ext cx="615169" cy="3504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35"/>
          <p:cNvSpPr txBox="1"/>
          <p:nvPr/>
        </p:nvSpPr>
        <p:spPr>
          <a:xfrm>
            <a:off x="6772932" y="1525557"/>
            <a:ext cx="179728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74663" lvl="0" marL="4746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invitation for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4663" lvl="0" marL="474663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 application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35"/>
          <p:cNvSpPr txBox="1"/>
          <p:nvPr/>
        </p:nvSpPr>
        <p:spPr>
          <a:xfrm>
            <a:off x="6782518" y="2748844"/>
            <a:ext cx="206626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rejection; a new attempt possible, then 12 months blocking period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35"/>
          <p:cNvSpPr/>
          <p:nvPr/>
        </p:nvSpPr>
        <p:spPr>
          <a:xfrm rot="5400000">
            <a:off x="6116065" y="3003316"/>
            <a:ext cx="615169" cy="3504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36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de-DE"/>
              <a:t>Degree of innovation of the idea with regard to a groundbreaking technology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de-DE"/>
              <a:t>Creation of a new market or market disruption and/or meeting societal needs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de-DE"/>
              <a:t>scalability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de-DE"/>
              <a:t>Credibility and motivation of the team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de-DE"/>
              <a:t>(Potential) positive impact on the EU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de-DE"/>
              <a:t>Need for EIC support to bring this innovation to market and exploit.</a:t>
            </a:r>
            <a:endParaRPr/>
          </a:p>
        </p:txBody>
      </p:sp>
      <p:sp>
        <p:nvSpPr>
          <p:cNvPr id="934" name="Google Shape;934;p36"/>
          <p:cNvSpPr txBox="1"/>
          <p:nvPr>
            <p:ph type="ctrTitle"/>
          </p:nvPr>
        </p:nvSpPr>
        <p:spPr>
          <a:xfrm>
            <a:off x="467544" y="357504"/>
            <a:ext cx="5760000" cy="4589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000">
            <a:spAutoFit/>
          </a:bodyPr>
          <a:lstStyle/>
          <a:p>
            <a:pPr indent="0" lvl="0" marL="9525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What you need to demonstrate</a:t>
            </a:r>
            <a:endParaRPr/>
          </a:p>
        </p:txBody>
      </p:sp>
      <p:sp>
        <p:nvSpPr>
          <p:cNvPr id="935" name="Google Shape;935;p36"/>
          <p:cNvSpPr txBox="1"/>
          <p:nvPr/>
        </p:nvSpPr>
        <p:spPr>
          <a:xfrm>
            <a:off x="8677846" y="4801159"/>
            <a:ext cx="123825" cy="147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>
                <a:solidFill>
                  <a:srgbClr val="2C2C2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37"/>
          <p:cNvSpPr txBox="1"/>
          <p:nvPr>
            <p:ph type="ctrTitle"/>
          </p:nvPr>
        </p:nvSpPr>
        <p:spPr>
          <a:xfrm>
            <a:off x="467544" y="357504"/>
            <a:ext cx="5760000" cy="4270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025">
            <a:spAutoFit/>
          </a:bodyPr>
          <a:lstStyle/>
          <a:p>
            <a:pPr indent="0" lvl="0" marL="9525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942" name="Google Shape;942;p37"/>
          <p:cNvSpPr txBox="1"/>
          <p:nvPr/>
        </p:nvSpPr>
        <p:spPr>
          <a:xfrm>
            <a:off x="1475708" y="1201103"/>
            <a:ext cx="789146" cy="2173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Excellence</a:t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37"/>
          <p:cNvSpPr txBox="1"/>
          <p:nvPr/>
        </p:nvSpPr>
        <p:spPr>
          <a:xfrm>
            <a:off x="4179761" y="1183673"/>
            <a:ext cx="534829" cy="2173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525">
            <a:spAutoFit/>
          </a:bodyPr>
          <a:lstStyle/>
          <a:p>
            <a:pPr indent="0" lvl="0" marL="95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37"/>
          <p:cNvSpPr txBox="1"/>
          <p:nvPr/>
        </p:nvSpPr>
        <p:spPr>
          <a:xfrm>
            <a:off x="5960840" y="1112807"/>
            <a:ext cx="2190274" cy="417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850">
            <a:spAutoFit/>
          </a:bodyPr>
          <a:lstStyle/>
          <a:p>
            <a:pPr indent="-32385" lvl="0" marL="41433" marR="3810" rtl="0" algn="l">
              <a:lnSpc>
                <a:spcPct val="1077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Level of risk, implementation  and nee for Union support</a:t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5" name="Google Shape;945;p37"/>
          <p:cNvGrpSpPr/>
          <p:nvPr/>
        </p:nvGrpSpPr>
        <p:grpSpPr>
          <a:xfrm>
            <a:off x="469875" y="1076957"/>
            <a:ext cx="7985993" cy="3202310"/>
            <a:chOff x="2331" y="430844"/>
            <a:chExt cx="7985993" cy="3202310"/>
          </a:xfrm>
        </p:grpSpPr>
        <p:sp>
          <p:nvSpPr>
            <p:cNvPr id="946" name="Google Shape;946;p37"/>
            <p:cNvSpPr/>
            <p:nvPr/>
          </p:nvSpPr>
          <p:spPr>
            <a:xfrm>
              <a:off x="2331" y="430844"/>
              <a:ext cx="1829891" cy="914945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7"/>
            <p:cNvSpPr txBox="1"/>
            <p:nvPr/>
          </p:nvSpPr>
          <p:spPr>
            <a:xfrm>
              <a:off x="29129" y="457642"/>
              <a:ext cx="1776295" cy="861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26650" spcFirstLastPara="1" rIns="2665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Excellence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185320" y="1345790"/>
              <a:ext cx="182989" cy="68620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3658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49" name="Google Shape;949;p37"/>
            <p:cNvSpPr/>
            <p:nvPr/>
          </p:nvSpPr>
          <p:spPr>
            <a:xfrm>
              <a:off x="368309" y="1574527"/>
              <a:ext cx="1463913" cy="9149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7"/>
            <p:cNvSpPr txBox="1"/>
            <p:nvPr/>
          </p:nvSpPr>
          <p:spPr>
            <a:xfrm>
              <a:off x="395107" y="1601325"/>
              <a:ext cx="1410317" cy="861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0950" spcFirstLastPara="1" rIns="20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Breakthrough innovation with the potential to create new markets; novelty</a:t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7"/>
            <p:cNvSpPr/>
            <p:nvPr/>
          </p:nvSpPr>
          <p:spPr>
            <a:xfrm>
              <a:off x="185320" y="1345790"/>
              <a:ext cx="182989" cy="18298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3658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52" name="Google Shape;952;p37"/>
            <p:cNvSpPr/>
            <p:nvPr/>
          </p:nvSpPr>
          <p:spPr>
            <a:xfrm>
              <a:off x="368309" y="2718209"/>
              <a:ext cx="1463913" cy="9149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7"/>
            <p:cNvSpPr txBox="1"/>
            <p:nvPr/>
          </p:nvSpPr>
          <p:spPr>
            <a:xfrm>
              <a:off x="395107" y="2745007"/>
              <a:ext cx="1410317" cy="861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0950" spcFirstLastPara="1" rIns="20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Right Time</a:t>
              </a:r>
              <a:endParaRPr/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2289695" y="430844"/>
              <a:ext cx="1829891" cy="914945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7"/>
            <p:cNvSpPr txBox="1"/>
            <p:nvPr/>
          </p:nvSpPr>
          <p:spPr>
            <a:xfrm>
              <a:off x="2316493" y="457642"/>
              <a:ext cx="1776295" cy="861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26650" spcFirstLastPara="1" rIns="2665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Impact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2472684" y="1345790"/>
              <a:ext cx="182989" cy="68620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3658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57" name="Google Shape;957;p37"/>
            <p:cNvSpPr/>
            <p:nvPr/>
          </p:nvSpPr>
          <p:spPr>
            <a:xfrm>
              <a:off x="2655673" y="1574527"/>
              <a:ext cx="1463913" cy="9149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7"/>
            <p:cNvSpPr txBox="1"/>
            <p:nvPr/>
          </p:nvSpPr>
          <p:spPr>
            <a:xfrm>
              <a:off x="2682471" y="1601325"/>
              <a:ext cx="1410317" cy="861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0950" spcFirstLastPara="1" rIns="20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Scale-up Potential</a:t>
              </a:r>
              <a:endParaRPr/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2472684" y="1345790"/>
              <a:ext cx="182989" cy="18298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3658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60" name="Google Shape;960;p37"/>
            <p:cNvSpPr/>
            <p:nvPr/>
          </p:nvSpPr>
          <p:spPr>
            <a:xfrm>
              <a:off x="2655673" y="2718209"/>
              <a:ext cx="1463913" cy="9149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7"/>
            <p:cNvSpPr txBox="1"/>
            <p:nvPr/>
          </p:nvSpPr>
          <p:spPr>
            <a:xfrm>
              <a:off x="2682471" y="2745007"/>
              <a:ext cx="1410317" cy="861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0950" spcFirstLastPara="1" rIns="20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Broader impact on society, economy, environment, climate</a:t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4577059" y="430844"/>
              <a:ext cx="3411265" cy="914945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7"/>
            <p:cNvSpPr txBox="1"/>
            <p:nvPr/>
          </p:nvSpPr>
          <p:spPr>
            <a:xfrm>
              <a:off x="4603857" y="457642"/>
              <a:ext cx="3357669" cy="861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26650" spcFirstLastPara="1" rIns="2665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Level of risk, implementation and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de-DE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need for Union support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4918186" y="1345790"/>
              <a:ext cx="341126" cy="68620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3658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65" name="Google Shape;965;p37"/>
            <p:cNvSpPr/>
            <p:nvPr/>
          </p:nvSpPr>
          <p:spPr>
            <a:xfrm>
              <a:off x="5259312" y="1574527"/>
              <a:ext cx="1463913" cy="9149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7"/>
            <p:cNvSpPr txBox="1"/>
            <p:nvPr/>
          </p:nvSpPr>
          <p:spPr>
            <a:xfrm>
              <a:off x="5286110" y="1601325"/>
              <a:ext cx="1410317" cy="861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20950" spcFirstLastPara="1" rIns="2095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de-DE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Team: already existing and still needed</a:t>
              </a:r>
              <a:endParaRPr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8"/>
          <p:cNvSpPr txBox="1"/>
          <p:nvPr>
            <p:ph idx="1" type="subTitle"/>
          </p:nvPr>
        </p:nvSpPr>
        <p:spPr>
          <a:xfrm>
            <a:off x="467544" y="1221600"/>
            <a:ext cx="8172000" cy="3078342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36000" wrap="square" tIns="360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de-DE"/>
              <a:t>Lack of detailed business plan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de-DE"/>
              <a:t>Lack of detailed financial forecasts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de-DE"/>
              <a:t>Missing detailed presentation of the financial requirements and description of the "Need for Union Support"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de-DE"/>
              <a:t>If team not yet complete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de-DE"/>
              <a:t>There is no gender balance in the team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de-DE"/>
              <a:t>Missing representation of the technical feasibility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de-DE"/>
              <a:t>Lack of evidence of market traction</a:t>
            </a:r>
            <a:endParaRPr/>
          </a:p>
        </p:txBody>
      </p:sp>
      <p:sp>
        <p:nvSpPr>
          <p:cNvPr id="972" name="Google Shape;972;p38"/>
          <p:cNvSpPr txBox="1"/>
          <p:nvPr>
            <p:ph type="ctrTitle"/>
          </p:nvPr>
        </p:nvSpPr>
        <p:spPr>
          <a:xfrm>
            <a:off x="467544" y="357504"/>
            <a:ext cx="8447856" cy="7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You must not be rejected in step 1…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39"/>
          <p:cNvSpPr/>
          <p:nvPr/>
        </p:nvSpPr>
        <p:spPr>
          <a:xfrm>
            <a:off x="5860332" y="666750"/>
            <a:ext cx="2902668" cy="12954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39"/>
          <p:cNvSpPr txBox="1"/>
          <p:nvPr>
            <p:ph type="ctrTitle"/>
          </p:nvPr>
        </p:nvSpPr>
        <p:spPr>
          <a:xfrm>
            <a:off x="467544" y="357504"/>
            <a:ext cx="5760000" cy="7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After Step 1 Evaluation </a:t>
            </a:r>
            <a:endParaRPr/>
          </a:p>
        </p:txBody>
      </p:sp>
      <p:sp>
        <p:nvSpPr>
          <p:cNvPr id="979" name="Google Shape;979;p39"/>
          <p:cNvSpPr/>
          <p:nvPr/>
        </p:nvSpPr>
        <p:spPr>
          <a:xfrm>
            <a:off x="563880" y="1499382"/>
            <a:ext cx="2438400" cy="81510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de-DE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de-DE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 more</a:t>
            </a:r>
            <a:r>
              <a:rPr b="0" i="0" lang="de-DE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„GOs“</a:t>
            </a:r>
            <a:endParaRPr/>
          </a:p>
        </p:txBody>
      </p:sp>
      <p:sp>
        <p:nvSpPr>
          <p:cNvPr id="980" name="Google Shape;980;p39"/>
          <p:cNvSpPr/>
          <p:nvPr/>
        </p:nvSpPr>
        <p:spPr>
          <a:xfrm>
            <a:off x="533400" y="2837461"/>
            <a:ext cx="2438400" cy="81510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de-DE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0-1 „GO“</a:t>
            </a:r>
            <a:endParaRPr/>
          </a:p>
        </p:txBody>
      </p:sp>
      <p:sp>
        <p:nvSpPr>
          <p:cNvPr id="981" name="Google Shape;981;p39"/>
          <p:cNvSpPr/>
          <p:nvPr/>
        </p:nvSpPr>
        <p:spPr>
          <a:xfrm rot="5400000">
            <a:off x="3028771" y="1728236"/>
            <a:ext cx="615169" cy="3504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39"/>
          <p:cNvSpPr txBox="1"/>
          <p:nvPr/>
        </p:nvSpPr>
        <p:spPr>
          <a:xfrm>
            <a:off x="3670431" y="1525557"/>
            <a:ext cx="179728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74663" lvl="0" marL="4746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invitation for</a:t>
            </a:r>
            <a:endParaRPr sz="2000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4663" lvl="0" marL="474663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full application</a:t>
            </a:r>
            <a:endParaRPr sz="2000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39"/>
          <p:cNvSpPr txBox="1"/>
          <p:nvPr/>
        </p:nvSpPr>
        <p:spPr>
          <a:xfrm>
            <a:off x="3670430" y="2848511"/>
            <a:ext cx="471157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rejection; a new attempt possible, then 12 months blocking period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Text fields for summary of changes and "Rebuttal" in case of resubmission</a:t>
            </a:r>
            <a:endParaRPr sz="2000">
              <a:solidFill>
                <a:srgbClr val="004F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9"/>
          <p:cNvSpPr/>
          <p:nvPr/>
        </p:nvSpPr>
        <p:spPr>
          <a:xfrm rot="5400000">
            <a:off x="3013564" y="3003316"/>
            <a:ext cx="615169" cy="3504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9"/>
          <p:cNvSpPr/>
          <p:nvPr/>
        </p:nvSpPr>
        <p:spPr>
          <a:xfrm>
            <a:off x="6006198" y="949569"/>
            <a:ext cx="26806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-DE" sz="18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„Time to Information“ </a:t>
            </a:r>
            <a:br>
              <a:rPr i="1" lang="de-DE" sz="18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de-DE" sz="18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average: ~ 23 Days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"/>
          <p:cNvSpPr txBox="1"/>
          <p:nvPr>
            <p:ph type="title"/>
          </p:nvPr>
        </p:nvSpPr>
        <p:spPr>
          <a:xfrm>
            <a:off x="684213" y="395716"/>
            <a:ext cx="7775575" cy="413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</a:pPr>
            <a:r>
              <a:rPr b="1" lang="de-DE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EIC Pathfinder</a:t>
            </a:r>
            <a:endParaRPr/>
          </a:p>
        </p:txBody>
      </p:sp>
      <p:pic>
        <p:nvPicPr>
          <p:cNvPr id="515" name="Google Shape;515;p4"/>
          <p:cNvPicPr preferRelativeResize="0"/>
          <p:nvPr/>
        </p:nvPicPr>
        <p:blipFill rotWithShape="1">
          <a:blip r:embed="rId3">
            <a:alphaModFix/>
          </a:blip>
          <a:srcRect b="22819" l="9002" r="13366" t="30556"/>
          <a:stretch/>
        </p:blipFill>
        <p:spPr>
          <a:xfrm>
            <a:off x="3400674" y="1546226"/>
            <a:ext cx="5059113" cy="2072272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"/>
          <p:cNvSpPr txBox="1"/>
          <p:nvPr/>
        </p:nvSpPr>
        <p:spPr>
          <a:xfrm>
            <a:off x="684213" y="1255220"/>
            <a:ext cx="2356795" cy="2554545"/>
          </a:xfrm>
          <a:prstGeom prst="rect">
            <a:avLst/>
          </a:prstGeom>
          <a:solidFill>
            <a:srgbClr val="385D8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funds research to develop the </a:t>
            </a:r>
            <a:r>
              <a:rPr b="1" i="0" lang="de-DE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scientific basis </a:t>
            </a:r>
            <a:r>
              <a:rPr b="0" i="0" lang="de-DE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underpin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breakthrough technologies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Expected outcome: </a:t>
            </a:r>
            <a:r>
              <a:rPr b="1" i="0" lang="de-DE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Proof of Principle/proof of concept</a:t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40"/>
          <p:cNvSpPr txBox="1"/>
          <p:nvPr>
            <p:ph type="ctrTitle"/>
          </p:nvPr>
        </p:nvSpPr>
        <p:spPr>
          <a:xfrm>
            <a:off x="467544" y="357504"/>
            <a:ext cx="5760000" cy="7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After Step 1 Evaluation </a:t>
            </a:r>
            <a:endParaRPr/>
          </a:p>
        </p:txBody>
      </p:sp>
      <p:sp>
        <p:nvSpPr>
          <p:cNvPr id="991" name="Google Shape;991;p40"/>
          <p:cNvSpPr/>
          <p:nvPr/>
        </p:nvSpPr>
        <p:spPr>
          <a:xfrm>
            <a:off x="563880" y="1499382"/>
            <a:ext cx="2438400" cy="81510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de-DE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or more „GOs“</a:t>
            </a:r>
            <a:endParaRPr/>
          </a:p>
        </p:txBody>
      </p:sp>
      <p:sp>
        <p:nvSpPr>
          <p:cNvPr id="992" name="Google Shape;992;p40"/>
          <p:cNvSpPr/>
          <p:nvPr/>
        </p:nvSpPr>
        <p:spPr>
          <a:xfrm rot="5400000">
            <a:off x="3028771" y="1728236"/>
            <a:ext cx="615169" cy="35049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40"/>
          <p:cNvSpPr txBox="1"/>
          <p:nvPr/>
        </p:nvSpPr>
        <p:spPr>
          <a:xfrm>
            <a:off x="3670431" y="1525557"/>
            <a:ext cx="4909689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74663" lvl="0" marL="4746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Invitation to the full application</a:t>
            </a:r>
            <a:endParaRPr/>
          </a:p>
          <a:p>
            <a:pPr indent="-474663" lvl="0" marL="474663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"Design" module in the AI tool will be unlocked</a:t>
            </a:r>
            <a:endParaRPr/>
          </a:p>
          <a:p>
            <a:pPr indent="-474663" lvl="0" marL="474663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Possibility to consult a coach via the tool</a:t>
            </a:r>
            <a:endParaRPr/>
          </a:p>
          <a:p>
            <a:pPr indent="-474663" lvl="0" marL="474663" marR="0" rtl="0" algn="l">
              <a:spcBef>
                <a:spcPts val="40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Arial"/>
              <a:buChar char="•"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Submission on a deadline within 12 months after "GO"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1"/>
          <p:cNvSpPr txBox="1"/>
          <p:nvPr>
            <p:ph type="ctrTitle"/>
          </p:nvPr>
        </p:nvSpPr>
        <p:spPr>
          <a:xfrm>
            <a:off x="467544" y="357504"/>
            <a:ext cx="5760000" cy="7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More Information</a:t>
            </a:r>
            <a:endParaRPr/>
          </a:p>
        </p:txBody>
      </p:sp>
      <p:sp>
        <p:nvSpPr>
          <p:cNvPr id="999" name="Google Shape;999;p41"/>
          <p:cNvSpPr txBox="1"/>
          <p:nvPr/>
        </p:nvSpPr>
        <p:spPr>
          <a:xfrm>
            <a:off x="533400" y="895350"/>
            <a:ext cx="4909689" cy="4496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94949F"/>
                </a:solidFill>
                <a:latin typeface="Arial"/>
                <a:ea typeface="Arial"/>
                <a:cs typeface="Arial"/>
                <a:sym typeface="Arial"/>
              </a:rPr>
              <a:t>Success rate Step-1: EU-Average: 59%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94949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de-DE" sz="2000">
                <a:solidFill>
                  <a:srgbClr val="94949F"/>
                </a:solidFill>
                <a:latin typeface="Arial"/>
                <a:ea typeface="Arial"/>
                <a:cs typeface="Arial"/>
                <a:sym typeface="Arial"/>
              </a:rPr>
              <a:t>Links:</a:t>
            </a:r>
            <a:endParaRPr/>
          </a:p>
          <a:p>
            <a:pPr indent="-342900" lvl="0" marL="355600" marR="0" rtl="0" algn="l">
              <a:spcBef>
                <a:spcPts val="58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Char char="−"/>
            </a:pPr>
            <a:r>
              <a:rPr lang="de-DE" sz="2000" u="sng">
                <a:solidFill>
                  <a:srgbClr val="94949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EIC-Site of the EC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5600" marR="0" rtl="0" algn="l">
              <a:spcBef>
                <a:spcPts val="48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Char char="−"/>
            </a:pPr>
            <a:r>
              <a:rPr lang="de-DE" sz="2000" u="sng">
                <a:solidFill>
                  <a:srgbClr val="94949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EIC-AI-Platform</a:t>
            </a:r>
            <a:r>
              <a:rPr lang="de-DE" sz="2000" u="sng">
                <a:solidFill>
                  <a:srgbClr val="94949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5600" marR="0" rtl="0" algn="l">
              <a:spcBef>
                <a:spcPts val="48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Char char="−"/>
            </a:pPr>
            <a:r>
              <a:rPr lang="de-DE" sz="2000" u="sng">
                <a:solidFill>
                  <a:srgbClr val="94949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for Applicants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5600" marR="0" rtl="0" algn="l">
              <a:spcBef>
                <a:spcPts val="48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Char char="−"/>
            </a:pPr>
            <a:r>
              <a:rPr lang="de-DE" sz="2000" u="sng">
                <a:solidFill>
                  <a:srgbClr val="94949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EIC-WP 2023</a:t>
            </a:r>
            <a:endParaRPr sz="2000" u="sng">
              <a:solidFill>
                <a:srgbClr val="94949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5600" marR="0" rtl="0" algn="l">
              <a:spcBef>
                <a:spcPts val="48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Char char="−"/>
            </a:pPr>
            <a:r>
              <a:rPr lang="de-DE" sz="2000" u="sng">
                <a:solidFill>
                  <a:srgbClr val="94949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Investment Guidelines</a:t>
            </a:r>
            <a:endParaRPr sz="2000" u="sng">
              <a:solidFill>
                <a:srgbClr val="94949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5600" marR="0" rtl="0" algn="l">
              <a:spcBef>
                <a:spcPts val="484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Char char="−"/>
            </a:pPr>
            <a:r>
              <a:rPr lang="de-DE" sz="2000" u="sng">
                <a:solidFill>
                  <a:srgbClr val="94949F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5600" marR="0" rtl="0" algn="l">
              <a:spcBef>
                <a:spcPts val="480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Char char="−"/>
            </a:pPr>
            <a:r>
              <a:rPr lang="de-DE" sz="2000" u="sng">
                <a:solidFill>
                  <a:srgbClr val="94949F"/>
                </a:solidFill>
                <a:latin typeface="Arial"/>
                <a:ea typeface="Arial"/>
                <a:cs typeface="Arial"/>
                <a:sym typeface="Arial"/>
              </a:rPr>
              <a:t>Become an Evaluator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55600" marR="0" rtl="0" algn="l">
              <a:spcBef>
                <a:spcPts val="475"/>
              </a:spcBef>
              <a:spcAft>
                <a:spcPts val="0"/>
              </a:spcAft>
              <a:buClr>
                <a:srgbClr val="004F80"/>
              </a:buClr>
              <a:buSzPts val="1600"/>
              <a:buFont typeface="Noto Sans Symbols"/>
              <a:buChar char="−"/>
            </a:pPr>
            <a:r>
              <a:rPr lang="de-DE" sz="2000" u="sng">
                <a:solidFill>
                  <a:srgbClr val="94949F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Become a Coach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4663" lvl="0" marL="474663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rgbClr val="004F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42"/>
          <p:cNvSpPr txBox="1"/>
          <p:nvPr>
            <p:ph type="title"/>
          </p:nvPr>
        </p:nvSpPr>
        <p:spPr>
          <a:xfrm>
            <a:off x="628650" y="351000"/>
            <a:ext cx="7886700" cy="410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de-DE" sz="2400">
                <a:solidFill>
                  <a:schemeClr val="dk2"/>
                </a:solidFill>
              </a:rPr>
              <a:t>Contact us! </a:t>
            </a:r>
            <a:endParaRPr b="0" sz="2400">
              <a:solidFill>
                <a:schemeClr val="dk2"/>
              </a:solidFill>
            </a:endParaRPr>
          </a:p>
        </p:txBody>
      </p:sp>
      <p:sp>
        <p:nvSpPr>
          <p:cNvPr id="1006" name="Google Shape;1006;p42"/>
          <p:cNvSpPr txBox="1"/>
          <p:nvPr/>
        </p:nvSpPr>
        <p:spPr>
          <a:xfrm>
            <a:off x="628650" y="1306902"/>
            <a:ext cx="7886700" cy="360445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0000" lvl="0" marL="270000" marR="0" rtl="0" algn="l"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Pts val="1725"/>
              <a:buFont typeface="Arial"/>
              <a:buChar char="●"/>
            </a:pPr>
            <a:r>
              <a:rPr b="0" lang="de-DE" sz="1725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Trainer 1</a:t>
            </a:r>
            <a:endParaRPr/>
          </a:p>
          <a:p>
            <a:pPr indent="-270000" lvl="0" marL="270000" marR="0" rtl="0" algn="l"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Pts val="1725"/>
              <a:buFont typeface="Arial"/>
              <a:buChar char="●"/>
            </a:pPr>
            <a:r>
              <a:rPr b="0" lang="de-DE" sz="1725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Trainer 2</a:t>
            </a:r>
            <a:endParaRPr/>
          </a:p>
          <a:p>
            <a:pPr indent="-160462" lvl="0" marL="270000" marR="0" rtl="0" algn="l"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Pts val="1725"/>
              <a:buFont typeface="Arial"/>
              <a:buNone/>
            </a:pPr>
            <a:r>
              <a:t/>
            </a:r>
            <a:endParaRPr b="0" sz="1725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0000" lvl="0" marL="270000" marR="0" rtl="0" algn="l"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Pts val="1725"/>
              <a:buFont typeface="Arial"/>
              <a:buChar char="●"/>
            </a:pPr>
            <a:r>
              <a:rPr b="0" lang="de-DE" sz="1725" u="sng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eu-eap_sticooperation@servicefacility.eu</a:t>
            </a:r>
            <a:endParaRPr b="0" sz="1725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31680"/>
              </a:buClr>
              <a:buSzPts val="1725"/>
              <a:buFont typeface="Arial"/>
              <a:buNone/>
            </a:pPr>
            <a:br>
              <a:rPr b="0" lang="de-DE" sz="1725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1725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43"/>
          <p:cNvSpPr txBox="1"/>
          <p:nvPr/>
        </p:nvSpPr>
        <p:spPr>
          <a:xfrm>
            <a:off x="1372791" y="1833697"/>
            <a:ext cx="6172200" cy="1030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4050">
                <a:solidFill>
                  <a:srgbClr val="B0D10E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  <a:p>
            <a:pPr indent="-269081" lvl="0" marL="269081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lang="de-DE" sz="225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de-DE" sz="225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lang="de-DE" sz="225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lang="de-DE" sz="225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de-DE" sz="225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25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43"/>
          <p:cNvSpPr txBox="1"/>
          <p:nvPr/>
        </p:nvSpPr>
        <p:spPr>
          <a:xfrm>
            <a:off x="2330925" y="3154275"/>
            <a:ext cx="4255934" cy="415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100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</a:rPr>
              <a:t>#HorizonEU</a:t>
            </a:r>
            <a:endParaRPr b="1" sz="2100">
              <a:solidFill>
                <a:srgbClr val="034E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43"/>
          <p:cNvSpPr txBox="1"/>
          <p:nvPr/>
        </p:nvSpPr>
        <p:spPr>
          <a:xfrm>
            <a:off x="2224071" y="3574176"/>
            <a:ext cx="446964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350" u="sng">
                <a:solidFill>
                  <a:srgbClr val="034EA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http://ec.europa.eu/horizon-europe</a:t>
            </a:r>
            <a:endParaRPr b="1" sz="1350" u="sng">
              <a:solidFill>
                <a:srgbClr val="034EA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0F53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43"/>
          <p:cNvSpPr txBox="1"/>
          <p:nvPr>
            <p:ph type="title"/>
          </p:nvPr>
        </p:nvSpPr>
        <p:spPr>
          <a:xfrm>
            <a:off x="628650" y="351000"/>
            <a:ext cx="7886700" cy="450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"/>
          <p:cNvSpPr txBox="1"/>
          <p:nvPr>
            <p:ph type="title"/>
          </p:nvPr>
        </p:nvSpPr>
        <p:spPr>
          <a:xfrm>
            <a:off x="684213" y="395716"/>
            <a:ext cx="7775575" cy="413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rgbClr val="6E1060"/>
              </a:buClr>
              <a:buSzPts val="2700"/>
              <a:buFont typeface="Arial"/>
              <a:buNone/>
            </a:pPr>
            <a:r>
              <a:rPr b="1" lang="de-DE" sz="2700">
                <a:solidFill>
                  <a:srgbClr val="6E1060"/>
                </a:solidFill>
                <a:latin typeface="Arial"/>
                <a:ea typeface="Arial"/>
                <a:cs typeface="Arial"/>
                <a:sym typeface="Arial"/>
              </a:rPr>
              <a:t>EIC Pathfinder Open</a:t>
            </a:r>
            <a:endParaRPr/>
          </a:p>
        </p:txBody>
      </p:sp>
      <p:sp>
        <p:nvSpPr>
          <p:cNvPr id="523" name="Google Shape;523;p5"/>
          <p:cNvSpPr txBox="1"/>
          <p:nvPr>
            <p:ph idx="1" type="body"/>
          </p:nvPr>
        </p:nvSpPr>
        <p:spPr>
          <a:xfrm>
            <a:off x="900113" y="1100890"/>
            <a:ext cx="7775574" cy="3465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892" lvl="0" marL="342892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early stage development (</a:t>
            </a:r>
            <a:r>
              <a:rPr b="1" lang="de-DE">
                <a:latin typeface="Arial"/>
                <a:ea typeface="Arial"/>
                <a:cs typeface="Arial"/>
                <a:sym typeface="Arial"/>
              </a:rPr>
              <a:t>TRL 1 – 4)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892" lvl="0" marL="342892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de-DE">
                <a:latin typeface="Arial"/>
                <a:ea typeface="Arial"/>
                <a:cs typeface="Arial"/>
                <a:sym typeface="Arial"/>
              </a:rPr>
              <a:t>radically new technology</a:t>
            </a:r>
            <a:r>
              <a:rPr lang="de-DE">
                <a:latin typeface="Arial"/>
                <a:ea typeface="Arial"/>
                <a:cs typeface="Arial"/>
                <a:sym typeface="Arial"/>
              </a:rPr>
              <a:t>, with potential to create new markets and/or to address global challenges</a:t>
            </a:r>
            <a:endParaRPr/>
          </a:p>
          <a:p>
            <a:pPr indent="-342892" lvl="0" marL="342892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u="sng"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de-DE">
                <a:latin typeface="Arial"/>
                <a:ea typeface="Arial"/>
                <a:cs typeface="Arial"/>
                <a:sym typeface="Arial"/>
              </a:rPr>
              <a:t> incremental research</a:t>
            </a:r>
            <a:endParaRPr/>
          </a:p>
          <a:p>
            <a:pPr indent="-342892" lvl="0" marL="342892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de-DE">
                <a:latin typeface="Arial"/>
                <a:ea typeface="Arial"/>
                <a:cs typeface="Arial"/>
                <a:sym typeface="Arial"/>
              </a:rPr>
              <a:t>Interdisciplinary consortium</a:t>
            </a:r>
            <a:endParaRPr/>
          </a:p>
          <a:p>
            <a:pPr indent="-342892" lvl="0" marL="342892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de-DE">
                <a:latin typeface="Arial"/>
                <a:ea typeface="Arial"/>
                <a:cs typeface="Arial"/>
                <a:sym typeface="Arial"/>
              </a:rPr>
              <a:t>Outcome:</a:t>
            </a:r>
            <a:r>
              <a:rPr lang="de-DE">
                <a:latin typeface="Arial"/>
                <a:ea typeface="Arial"/>
                <a:cs typeface="Arial"/>
                <a:sym typeface="Arial"/>
              </a:rPr>
              <a:t> Proof of Principle</a:t>
            </a:r>
            <a:endParaRPr/>
          </a:p>
          <a:p>
            <a:pPr indent="-215892" lvl="0" marL="342892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"/>
          <p:cNvSpPr txBox="1"/>
          <p:nvPr>
            <p:ph type="title"/>
          </p:nvPr>
        </p:nvSpPr>
        <p:spPr>
          <a:xfrm>
            <a:off x="684213" y="395716"/>
            <a:ext cx="7775575" cy="413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rgbClr val="6E1060"/>
              </a:buClr>
              <a:buSzPts val="2700"/>
              <a:buFont typeface="Arial"/>
              <a:buNone/>
            </a:pPr>
            <a:r>
              <a:rPr b="1" lang="de-DE" sz="2700">
                <a:solidFill>
                  <a:srgbClr val="6E1060"/>
                </a:solidFill>
                <a:latin typeface="Arial"/>
                <a:ea typeface="Arial"/>
                <a:cs typeface="Arial"/>
                <a:sym typeface="Arial"/>
              </a:rPr>
              <a:t>EIC Pathfinder Open 2023</a:t>
            </a:r>
            <a:endParaRPr/>
          </a:p>
        </p:txBody>
      </p:sp>
      <p:sp>
        <p:nvSpPr>
          <p:cNvPr id="530" name="Google Shape;530;p6"/>
          <p:cNvSpPr txBox="1"/>
          <p:nvPr>
            <p:ph idx="1" type="body"/>
          </p:nvPr>
        </p:nvSpPr>
        <p:spPr>
          <a:xfrm>
            <a:off x="684213" y="1052946"/>
            <a:ext cx="7991475" cy="3513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892" lvl="0" marL="342892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Collaborative research: at least 3 independent legal</a:t>
            </a:r>
            <a:br>
              <a:rPr lang="de-DE">
                <a:latin typeface="Arial"/>
                <a:ea typeface="Arial"/>
                <a:cs typeface="Arial"/>
                <a:sym typeface="Arial"/>
              </a:rPr>
            </a:br>
            <a:r>
              <a:rPr lang="de-DE">
                <a:latin typeface="Arial"/>
                <a:ea typeface="Arial"/>
                <a:cs typeface="Arial"/>
                <a:sym typeface="Arial"/>
              </a:rPr>
              <a:t>entities (3 out of 3)</a:t>
            </a:r>
            <a:endParaRPr/>
          </a:p>
          <a:p>
            <a:pPr indent="-342892" lvl="0" marL="342892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EU contribution: up to 3 M€ </a:t>
            </a:r>
            <a:endParaRPr/>
          </a:p>
          <a:p>
            <a:pPr indent="-342892" lvl="0" marL="342892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Funding rate: 100 % (RIA)</a:t>
            </a:r>
            <a:endParaRPr/>
          </a:p>
          <a:p>
            <a:pPr indent="-342892" lvl="0" marL="342892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Up to 17 pages of the proposal (Part B) 🡪 Excellence, Impact and Implementation</a:t>
            </a:r>
            <a:endParaRPr/>
          </a:p>
        </p:txBody>
      </p:sp>
      <p:sp>
        <p:nvSpPr>
          <p:cNvPr id="531" name="Google Shape;531;p6"/>
          <p:cNvSpPr/>
          <p:nvPr/>
        </p:nvSpPr>
        <p:spPr>
          <a:xfrm rot="865352">
            <a:off x="5730318" y="3273270"/>
            <a:ext cx="1828800" cy="1578149"/>
          </a:xfrm>
          <a:prstGeom prst="foldedCorner">
            <a:avLst>
              <a:gd fmla="val 16667" name="adj"/>
            </a:avLst>
          </a:prstGeom>
          <a:solidFill>
            <a:srgbClr val="770C2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6"/>
          <p:cNvSpPr txBox="1"/>
          <p:nvPr/>
        </p:nvSpPr>
        <p:spPr>
          <a:xfrm rot="850378">
            <a:off x="6141814" y="3684604"/>
            <a:ext cx="16937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Q1 2023</a:t>
            </a:r>
            <a:endParaRPr b="1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"/>
          <p:cNvSpPr txBox="1"/>
          <p:nvPr>
            <p:ph type="title"/>
          </p:nvPr>
        </p:nvSpPr>
        <p:spPr>
          <a:xfrm>
            <a:off x="684213" y="395716"/>
            <a:ext cx="7775575" cy="413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6E1060"/>
              </a:buClr>
              <a:buSzPts val="2800"/>
              <a:buFont typeface="Arial"/>
              <a:buNone/>
            </a:pPr>
            <a:r>
              <a:rPr b="1" lang="de-DE">
                <a:solidFill>
                  <a:srgbClr val="6E1060"/>
                </a:solidFill>
                <a:latin typeface="Arial"/>
                <a:ea typeface="Arial"/>
                <a:cs typeface="Arial"/>
                <a:sym typeface="Arial"/>
              </a:rPr>
              <a:t>EIC Pathfinder Challenges</a:t>
            </a:r>
            <a:endParaRPr b="1">
              <a:solidFill>
                <a:srgbClr val="6E1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7"/>
          <p:cNvSpPr txBox="1"/>
          <p:nvPr>
            <p:ph idx="1" type="body"/>
          </p:nvPr>
        </p:nvSpPr>
        <p:spPr>
          <a:xfrm>
            <a:off x="684213" y="1052946"/>
            <a:ext cx="7991475" cy="3513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892" lvl="0" marL="342892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1" lang="de-DE">
                <a:latin typeface="Arial"/>
                <a:ea typeface="Arial"/>
                <a:cs typeface="Arial"/>
                <a:sym typeface="Arial"/>
              </a:rPr>
              <a:t>Subject related (top-down) calls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342892" lvl="0" marL="342892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TRL 2 – 4</a:t>
            </a:r>
            <a:endParaRPr/>
          </a:p>
          <a:p>
            <a:pPr indent="-342892" lvl="0" marL="342892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Building on new, cutting-edge directions in science and technology to disrupt a field and a market or create new opportunities </a:t>
            </a:r>
            <a:endParaRPr/>
          </a:p>
          <a:p>
            <a:pPr indent="-342892" lvl="0" marL="342892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Portfolio of projects that explore different perspectives, competing approaches or complementary aspects of the Challenge. 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"/>
          <p:cNvSpPr txBox="1"/>
          <p:nvPr>
            <p:ph type="title"/>
          </p:nvPr>
        </p:nvSpPr>
        <p:spPr>
          <a:xfrm>
            <a:off x="684213" y="395716"/>
            <a:ext cx="7775575" cy="413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rgbClr val="6E1060"/>
              </a:buClr>
              <a:buSzPts val="2700"/>
              <a:buFont typeface="Arial"/>
              <a:buNone/>
            </a:pPr>
            <a:r>
              <a:rPr lang="de-DE" sz="2700">
                <a:solidFill>
                  <a:srgbClr val="6E1060"/>
                </a:solidFill>
                <a:latin typeface="Arial"/>
                <a:ea typeface="Arial"/>
                <a:cs typeface="Arial"/>
                <a:sym typeface="Arial"/>
              </a:rPr>
              <a:t>EIC Pathfinder Challenges 2023</a:t>
            </a:r>
            <a:endParaRPr/>
          </a:p>
        </p:txBody>
      </p:sp>
      <p:sp>
        <p:nvSpPr>
          <p:cNvPr id="546" name="Google Shape;546;p8"/>
          <p:cNvSpPr txBox="1"/>
          <p:nvPr>
            <p:ph idx="1" type="body"/>
          </p:nvPr>
        </p:nvSpPr>
        <p:spPr>
          <a:xfrm>
            <a:off x="603012" y="1099276"/>
            <a:ext cx="5182189" cy="2546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892" lvl="0" marL="342892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3 out of 3, single applicants or small consortia (two partners)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892" lvl="0" marL="342892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Funding up to 4 M€</a:t>
            </a:r>
            <a:endParaRPr/>
          </a:p>
          <a:p>
            <a:pPr indent="-342892" lvl="0" marL="342892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Funding rate: 100% (RIA)</a:t>
            </a:r>
            <a:endParaRPr/>
          </a:p>
          <a:p>
            <a:pPr indent="-342892" lvl="0" marL="342892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>
                <a:latin typeface="Arial"/>
                <a:ea typeface="Arial"/>
                <a:cs typeface="Arial"/>
                <a:sym typeface="Arial"/>
              </a:rPr>
              <a:t>Up to 25 pages of the proposal (Part B) 🡪 Excellence, Impact and Implementation</a:t>
            </a:r>
            <a:endParaRPr/>
          </a:p>
        </p:txBody>
      </p:sp>
      <p:sp>
        <p:nvSpPr>
          <p:cNvPr id="547" name="Google Shape;547;p8"/>
          <p:cNvSpPr/>
          <p:nvPr/>
        </p:nvSpPr>
        <p:spPr>
          <a:xfrm rot="865352">
            <a:off x="6679168" y="1583683"/>
            <a:ext cx="1828800" cy="1578149"/>
          </a:xfrm>
          <a:prstGeom prst="foldedCorner">
            <a:avLst>
              <a:gd fmla="val 16667" name="adj"/>
            </a:avLst>
          </a:prstGeom>
          <a:solidFill>
            <a:srgbClr val="770C2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8"/>
          <p:cNvSpPr txBox="1"/>
          <p:nvPr/>
        </p:nvSpPr>
        <p:spPr>
          <a:xfrm rot="850378">
            <a:off x="6804277" y="2080373"/>
            <a:ext cx="16937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Q3 2023</a:t>
            </a:r>
            <a:endParaRPr b="1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9"/>
          <p:cNvSpPr txBox="1"/>
          <p:nvPr>
            <p:ph type="title"/>
          </p:nvPr>
        </p:nvSpPr>
        <p:spPr>
          <a:xfrm>
            <a:off x="684213" y="395716"/>
            <a:ext cx="7775575" cy="413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8518"/>
              </a:lnSpc>
              <a:spcBef>
                <a:spcPts val="0"/>
              </a:spcBef>
              <a:spcAft>
                <a:spcPts val="0"/>
              </a:spcAft>
              <a:buClr>
                <a:srgbClr val="6E1060"/>
              </a:buClr>
              <a:buSzPts val="2700"/>
              <a:buFont typeface="Arial"/>
              <a:buNone/>
            </a:pPr>
            <a:r>
              <a:rPr b="1" lang="de-DE" sz="2700">
                <a:solidFill>
                  <a:srgbClr val="6E1060"/>
                </a:solidFill>
                <a:latin typeface="Arial"/>
                <a:ea typeface="Arial"/>
                <a:cs typeface="Arial"/>
                <a:sym typeface="Arial"/>
              </a:rPr>
              <a:t>EIC Transition </a:t>
            </a:r>
            <a:endParaRPr/>
          </a:p>
        </p:txBody>
      </p:sp>
      <p:sp>
        <p:nvSpPr>
          <p:cNvPr id="555" name="Google Shape;555;p9"/>
          <p:cNvSpPr txBox="1"/>
          <p:nvPr/>
        </p:nvSpPr>
        <p:spPr>
          <a:xfrm>
            <a:off x="684213" y="1264029"/>
            <a:ext cx="3354387" cy="3046988"/>
          </a:xfrm>
          <a:prstGeom prst="rect">
            <a:avLst/>
          </a:prstGeom>
          <a:solidFill>
            <a:srgbClr val="385D8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innovation activities that go beyond the experimental proof of principle in laboratory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TRL: (3)/4 bis 5/6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Expected outcome: </a:t>
            </a:r>
            <a:endParaRPr/>
          </a:p>
          <a:p>
            <a:pPr indent="-265106" lvl="1" marL="265106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Char char="⮚"/>
            </a:pPr>
            <a:r>
              <a:rPr b="0" i="0" lang="de-DE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maturation and validation from the lab to the relevant application environments</a:t>
            </a:r>
            <a:endParaRPr/>
          </a:p>
          <a:p>
            <a:pPr indent="-265106" lvl="1" marL="265106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Char char="⮚"/>
            </a:pPr>
            <a:r>
              <a:rPr b="0" i="0" lang="de-DE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Development of a business plan</a:t>
            </a:r>
            <a:endParaRPr/>
          </a:p>
        </p:txBody>
      </p:sp>
      <p:sp>
        <p:nvSpPr>
          <p:cNvPr id="556" name="Google Shape;556;p9"/>
          <p:cNvSpPr txBox="1"/>
          <p:nvPr/>
        </p:nvSpPr>
        <p:spPr>
          <a:xfrm>
            <a:off x="5196445" y="1621466"/>
            <a:ext cx="3498902" cy="2539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EIC Transition </a:t>
            </a:r>
            <a:r>
              <a:rPr b="1" i="0" lang="de-DE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Open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SzPts val="2000"/>
              <a:buFont typeface="Arial"/>
              <a:buNone/>
            </a:pPr>
            <a:r>
              <a:rPr b="0" i="0" lang="de-DE" sz="2000" u="none" cap="none" strike="noStrik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EIC Transition </a:t>
            </a:r>
            <a:r>
              <a:rPr b="1" i="0" lang="de-DE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el Standard blau">
  <a:themeElements>
    <a:clrScheme name="">
      <a:dk1>
        <a:srgbClr val="000000"/>
      </a:dk1>
      <a:lt1>
        <a:srgbClr val="FFFFFF"/>
      </a:lt1>
      <a:dk2>
        <a:srgbClr val="FFFFFF"/>
      </a:dk2>
      <a:lt2>
        <a:srgbClr val="668CB3"/>
      </a:lt2>
      <a:accent1>
        <a:srgbClr val="5780A3"/>
      </a:accent1>
      <a:accent2>
        <a:srgbClr val="003366"/>
      </a:accent2>
      <a:accent3>
        <a:srgbClr val="FFFFFF"/>
      </a:accent3>
      <a:accent4>
        <a:srgbClr val="000000"/>
      </a:accent4>
      <a:accent5>
        <a:srgbClr val="B4C0CE"/>
      </a:accent5>
      <a:accent6>
        <a:srgbClr val="002D5C"/>
      </a:accent6>
      <a:hlink>
        <a:srgbClr val="9595A0"/>
      </a:hlink>
      <a:folHlink>
        <a:srgbClr val="3866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9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34EA2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Custom 19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34EA2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2021-08-31T08:27:42Z</dcterms:created>
  <dc:creator>Stürzebecher, Daniel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2021-04-22T00:00:00Z</vt:filetime>
  </property>
  <property fmtid="{D5CDD505-2E9C-101B-9397-08002B2CF9AE}" pid="3" name="LastSaved">
    <vt:filetime>2021-08-31T00:00:00Z</vt:filetime>
  </property>
  <property fmtid="{D5CDD505-2E9C-101B-9397-08002B2CF9AE}" pid="4" name="ContentTypeId">
    <vt:lpwstr>0x0101009FCABAE59C19A743988FE25DB6CBDB3C</vt:lpwstr>
  </property>
</Properties>
</file>